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18"/>
  </p:notesMasterIdLst>
  <p:sldIdLst>
    <p:sldId id="256" r:id="rId2"/>
    <p:sldId id="257" r:id="rId3"/>
    <p:sldId id="277" r:id="rId4"/>
    <p:sldId id="258" r:id="rId5"/>
    <p:sldId id="280" r:id="rId6"/>
    <p:sldId id="260" r:id="rId7"/>
    <p:sldId id="282" r:id="rId8"/>
    <p:sldId id="279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93714AB2-6212-4A2C-A72F-BD1057A33580}">
          <p14:sldIdLst>
            <p14:sldId id="256"/>
            <p14:sldId id="257"/>
            <p14:sldId id="277"/>
            <p14:sldId id="258"/>
            <p14:sldId id="280"/>
            <p14:sldId id="260"/>
            <p14:sldId id="282"/>
            <p14:sldId id="279"/>
            <p14:sldId id="276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costantini" initials="Fc" lastIdx="2" clrIdx="0">
    <p:extLst>
      <p:ext uri="{19B8F6BF-5375-455C-9EA6-DF929625EA0E}">
        <p15:presenceInfo xmlns:p15="http://schemas.microsoft.com/office/powerpoint/2012/main" userId="Francesca costant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3321" autoAdjust="0"/>
  </p:normalViewPr>
  <p:slideViewPr>
    <p:cSldViewPr snapToGrid="0">
      <p:cViewPr varScale="1">
        <p:scale>
          <a:sx n="80" d="100"/>
          <a:sy n="80" d="100"/>
        </p:scale>
        <p:origin x="137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3" d="100"/>
        <a:sy n="1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F1653-9381-409A-A697-200EAFC89D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C13819-FC12-4D85-A260-A666B00E9F0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Prevalenza della depressione nel paziente diabetico: 30% (nella popolazione generale 6,7%);</a:t>
          </a:r>
          <a:endParaRPr lang="en-US" dirty="0"/>
        </a:p>
      </dgm:t>
    </dgm:pt>
    <dgm:pt modelId="{9C11721C-AD4D-4AF0-BCB1-257EEA14E609}" type="parTrans" cxnId="{26EBD073-EF16-4026-A957-68209488809F}">
      <dgm:prSet/>
      <dgm:spPr/>
      <dgm:t>
        <a:bodyPr/>
        <a:lstStyle/>
        <a:p>
          <a:endParaRPr lang="en-US"/>
        </a:p>
      </dgm:t>
    </dgm:pt>
    <dgm:pt modelId="{DE8B30D6-6521-4178-A4FE-469BD691ADA8}" type="sibTrans" cxnId="{26EBD073-EF16-4026-A957-68209488809F}">
      <dgm:prSet/>
      <dgm:spPr/>
      <dgm:t>
        <a:bodyPr/>
        <a:lstStyle/>
        <a:p>
          <a:endParaRPr lang="en-US"/>
        </a:p>
      </dgm:t>
    </dgm:pt>
    <dgm:pt modelId="{A30410AF-D92A-4C15-BDBD-B9BEB0E6C73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Fattori di rischio: sesso femminile, stato coniugale (divorzio), comorbidità;</a:t>
          </a:r>
          <a:endParaRPr lang="en-US" dirty="0"/>
        </a:p>
      </dgm:t>
    </dgm:pt>
    <dgm:pt modelId="{CC9619BE-FE2F-4A1B-9905-C89D2E95DAE0}" type="parTrans" cxnId="{5FD4B6B4-80F9-453B-87AB-1EC66EAA9EC0}">
      <dgm:prSet/>
      <dgm:spPr/>
      <dgm:t>
        <a:bodyPr/>
        <a:lstStyle/>
        <a:p>
          <a:endParaRPr lang="en-US"/>
        </a:p>
      </dgm:t>
    </dgm:pt>
    <dgm:pt modelId="{E8AEF1AF-07D7-46C4-BE9E-31D2254FD288}" type="sibTrans" cxnId="{5FD4B6B4-80F9-453B-87AB-1EC66EAA9EC0}">
      <dgm:prSet/>
      <dgm:spPr/>
      <dgm:t>
        <a:bodyPr/>
        <a:lstStyle/>
        <a:p>
          <a:endParaRPr lang="en-US"/>
        </a:p>
      </dgm:t>
    </dgm:pt>
    <dgm:pt modelId="{F472EB65-778B-4C05-98FD-5C98F90DA26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Diminuisce la qualità della vita;</a:t>
          </a:r>
          <a:endParaRPr lang="en-US"/>
        </a:p>
      </dgm:t>
    </dgm:pt>
    <dgm:pt modelId="{DD547EC5-6D43-42D8-B145-06461D9C05F2}" type="parTrans" cxnId="{5CEAA67A-7F6B-4C19-90F2-F77815EA9774}">
      <dgm:prSet/>
      <dgm:spPr/>
      <dgm:t>
        <a:bodyPr/>
        <a:lstStyle/>
        <a:p>
          <a:endParaRPr lang="en-US"/>
        </a:p>
      </dgm:t>
    </dgm:pt>
    <dgm:pt modelId="{F359E131-1604-452F-A867-DA9EB677EAD5}" type="sibTrans" cxnId="{5CEAA67A-7F6B-4C19-90F2-F77815EA9774}">
      <dgm:prSet/>
      <dgm:spPr/>
      <dgm:t>
        <a:bodyPr/>
        <a:lstStyle/>
        <a:p>
          <a:endParaRPr lang="en-US"/>
        </a:p>
      </dgm:t>
    </dgm:pt>
    <dgm:pt modelId="{914C2D3F-A53A-45BA-B3DF-73557165CCA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Maggiore utilizzo di risorse sanitarie</a:t>
          </a:r>
          <a:endParaRPr lang="en-US"/>
        </a:p>
      </dgm:t>
    </dgm:pt>
    <dgm:pt modelId="{DDA2B2F0-AF2F-4AD6-96FB-875914B692D2}" type="parTrans" cxnId="{3E41209B-0F4A-4A9D-9666-5757417EA96F}">
      <dgm:prSet/>
      <dgm:spPr/>
      <dgm:t>
        <a:bodyPr/>
        <a:lstStyle/>
        <a:p>
          <a:endParaRPr lang="en-US"/>
        </a:p>
      </dgm:t>
    </dgm:pt>
    <dgm:pt modelId="{F0D8FDF3-471B-4CA2-A961-C7B21346E1AC}" type="sibTrans" cxnId="{3E41209B-0F4A-4A9D-9666-5757417EA96F}">
      <dgm:prSet/>
      <dgm:spPr/>
      <dgm:t>
        <a:bodyPr/>
        <a:lstStyle/>
        <a:p>
          <a:endParaRPr lang="en-US"/>
        </a:p>
      </dgm:t>
    </dgm:pt>
    <dgm:pt modelId="{4CC9FEBF-DD3A-4E40-81A8-321C524F097D}" type="pres">
      <dgm:prSet presAssocID="{C97F1653-9381-409A-A697-200EAFC89D5D}" presName="root" presStyleCnt="0">
        <dgm:presLayoutVars>
          <dgm:dir/>
          <dgm:resizeHandles val="exact"/>
        </dgm:presLayoutVars>
      </dgm:prSet>
      <dgm:spPr/>
    </dgm:pt>
    <dgm:pt modelId="{24A6A692-C13E-4743-8CFA-0531BCBE1880}" type="pres">
      <dgm:prSet presAssocID="{C4C13819-FC12-4D85-A260-A666B00E9F06}" presName="compNode" presStyleCnt="0"/>
      <dgm:spPr/>
    </dgm:pt>
    <dgm:pt modelId="{1C6A3A52-33AE-4B72-910A-10FBA2B06046}" type="pres">
      <dgm:prSet presAssocID="{C4C13819-FC12-4D85-A260-A666B00E9F06}" presName="bgRect" presStyleLbl="bgShp" presStyleIdx="0" presStyleCnt="4"/>
      <dgm:spPr/>
    </dgm:pt>
    <dgm:pt modelId="{06A7757F-568F-4F08-B0CE-24C120A4C835}" type="pres">
      <dgm:prSet presAssocID="{C4C13819-FC12-4D85-A260-A666B00E9F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ra teatrale"/>
        </a:ext>
      </dgm:extLst>
    </dgm:pt>
    <dgm:pt modelId="{4E5A1427-9602-4B70-B3C8-A2E7821AECCD}" type="pres">
      <dgm:prSet presAssocID="{C4C13819-FC12-4D85-A260-A666B00E9F06}" presName="spaceRect" presStyleCnt="0"/>
      <dgm:spPr/>
    </dgm:pt>
    <dgm:pt modelId="{AF0C7C7F-3ACF-410E-8C51-48CD3B78756C}" type="pres">
      <dgm:prSet presAssocID="{C4C13819-FC12-4D85-A260-A666B00E9F06}" presName="parTx" presStyleLbl="revTx" presStyleIdx="0" presStyleCnt="4">
        <dgm:presLayoutVars>
          <dgm:chMax val="0"/>
          <dgm:chPref val="0"/>
        </dgm:presLayoutVars>
      </dgm:prSet>
      <dgm:spPr/>
    </dgm:pt>
    <dgm:pt modelId="{FCEE46B2-7A25-4140-8845-A388879AA048}" type="pres">
      <dgm:prSet presAssocID="{DE8B30D6-6521-4178-A4FE-469BD691ADA8}" presName="sibTrans" presStyleCnt="0"/>
      <dgm:spPr/>
    </dgm:pt>
    <dgm:pt modelId="{AD959A70-EB32-4145-9897-5610488AAFC6}" type="pres">
      <dgm:prSet presAssocID="{A30410AF-D92A-4C15-BDBD-B9BEB0E6C735}" presName="compNode" presStyleCnt="0"/>
      <dgm:spPr/>
    </dgm:pt>
    <dgm:pt modelId="{77BA7AA3-00C5-45CA-85AD-61840A1D91E1}" type="pres">
      <dgm:prSet presAssocID="{A30410AF-D92A-4C15-BDBD-B9BEB0E6C735}" presName="bgRect" presStyleLbl="bgShp" presStyleIdx="1" presStyleCnt="4"/>
      <dgm:spPr/>
    </dgm:pt>
    <dgm:pt modelId="{02E769DC-4E5A-46E8-9FC0-FBD09276AAA8}" type="pres">
      <dgm:prSet presAssocID="{A30410AF-D92A-4C15-BDBD-B9BEB0E6C7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nna"/>
        </a:ext>
      </dgm:extLst>
    </dgm:pt>
    <dgm:pt modelId="{3D458EAE-7C36-4A56-B7D2-828FC16B9C9F}" type="pres">
      <dgm:prSet presAssocID="{A30410AF-D92A-4C15-BDBD-B9BEB0E6C735}" presName="spaceRect" presStyleCnt="0"/>
      <dgm:spPr/>
    </dgm:pt>
    <dgm:pt modelId="{5A8AC30F-630F-4E0B-9024-F9CF85942003}" type="pres">
      <dgm:prSet presAssocID="{A30410AF-D92A-4C15-BDBD-B9BEB0E6C735}" presName="parTx" presStyleLbl="revTx" presStyleIdx="1" presStyleCnt="4">
        <dgm:presLayoutVars>
          <dgm:chMax val="0"/>
          <dgm:chPref val="0"/>
        </dgm:presLayoutVars>
      </dgm:prSet>
      <dgm:spPr/>
    </dgm:pt>
    <dgm:pt modelId="{D6EAF736-DFA8-41AA-9CFA-4B2D59752516}" type="pres">
      <dgm:prSet presAssocID="{E8AEF1AF-07D7-46C4-BE9E-31D2254FD288}" presName="sibTrans" presStyleCnt="0"/>
      <dgm:spPr/>
    </dgm:pt>
    <dgm:pt modelId="{0BA8EB67-5E7A-4631-BDF8-0A03AE910F90}" type="pres">
      <dgm:prSet presAssocID="{F472EB65-778B-4C05-98FD-5C98F90DA260}" presName="compNode" presStyleCnt="0"/>
      <dgm:spPr/>
    </dgm:pt>
    <dgm:pt modelId="{9B260047-2F7C-41CF-8EFC-D1AB536DCF53}" type="pres">
      <dgm:prSet presAssocID="{F472EB65-778B-4C05-98FD-5C98F90DA260}" presName="bgRect" presStyleLbl="bgShp" presStyleIdx="2" presStyleCnt="4"/>
      <dgm:spPr/>
    </dgm:pt>
    <dgm:pt modelId="{7910EA2A-1D2C-43FA-BDA6-7FC51788F624}" type="pres">
      <dgm:prSet presAssocID="{F472EB65-778B-4C05-98FD-5C98F90DA2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denza al ribasso"/>
        </a:ext>
      </dgm:extLst>
    </dgm:pt>
    <dgm:pt modelId="{CE550309-E926-4BB9-8242-F315C5930269}" type="pres">
      <dgm:prSet presAssocID="{F472EB65-778B-4C05-98FD-5C98F90DA260}" presName="spaceRect" presStyleCnt="0"/>
      <dgm:spPr/>
    </dgm:pt>
    <dgm:pt modelId="{92AD6F97-0244-41B9-8ABA-22512F1E3856}" type="pres">
      <dgm:prSet presAssocID="{F472EB65-778B-4C05-98FD-5C98F90DA260}" presName="parTx" presStyleLbl="revTx" presStyleIdx="2" presStyleCnt="4">
        <dgm:presLayoutVars>
          <dgm:chMax val="0"/>
          <dgm:chPref val="0"/>
        </dgm:presLayoutVars>
      </dgm:prSet>
      <dgm:spPr/>
    </dgm:pt>
    <dgm:pt modelId="{0874D1AD-0751-490B-A117-D49CD8ED4D4F}" type="pres">
      <dgm:prSet presAssocID="{F359E131-1604-452F-A867-DA9EB677EAD5}" presName="sibTrans" presStyleCnt="0"/>
      <dgm:spPr/>
    </dgm:pt>
    <dgm:pt modelId="{B1EAFF2B-7473-4CEC-95A0-1BEE8C17EE7B}" type="pres">
      <dgm:prSet presAssocID="{914C2D3F-A53A-45BA-B3DF-73557165CCA8}" presName="compNode" presStyleCnt="0"/>
      <dgm:spPr/>
    </dgm:pt>
    <dgm:pt modelId="{9231B68D-ADA2-4474-A8AD-FE2B95C71D30}" type="pres">
      <dgm:prSet presAssocID="{914C2D3F-A53A-45BA-B3DF-73557165CCA8}" presName="bgRect" presStyleLbl="bgShp" presStyleIdx="3" presStyleCnt="4"/>
      <dgm:spPr/>
    </dgm:pt>
    <dgm:pt modelId="{42F4C6CA-DE3F-45E9-91C9-D6050CDB5E28}" type="pres">
      <dgm:prSet presAssocID="{914C2D3F-A53A-45BA-B3DF-73557165CC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05A71133-9DF5-4112-9CB8-375E28708B28}" type="pres">
      <dgm:prSet presAssocID="{914C2D3F-A53A-45BA-B3DF-73557165CCA8}" presName="spaceRect" presStyleCnt="0"/>
      <dgm:spPr/>
    </dgm:pt>
    <dgm:pt modelId="{DD841570-2861-4DF5-9A30-C66043B20D88}" type="pres">
      <dgm:prSet presAssocID="{914C2D3F-A53A-45BA-B3DF-73557165CCA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1544465-E7F7-4948-B78C-E76C96DBD428}" type="presOf" srcId="{914C2D3F-A53A-45BA-B3DF-73557165CCA8}" destId="{DD841570-2861-4DF5-9A30-C66043B20D88}" srcOrd="0" destOrd="0" presId="urn:microsoft.com/office/officeart/2018/2/layout/IconVerticalSolidList"/>
    <dgm:cxn modelId="{BC55DD65-CD51-41F1-A621-7D7029BC3A6E}" type="presOf" srcId="{F472EB65-778B-4C05-98FD-5C98F90DA260}" destId="{92AD6F97-0244-41B9-8ABA-22512F1E3856}" srcOrd="0" destOrd="0" presId="urn:microsoft.com/office/officeart/2018/2/layout/IconVerticalSolidList"/>
    <dgm:cxn modelId="{26EBD073-EF16-4026-A957-68209488809F}" srcId="{C97F1653-9381-409A-A697-200EAFC89D5D}" destId="{C4C13819-FC12-4D85-A260-A666B00E9F06}" srcOrd="0" destOrd="0" parTransId="{9C11721C-AD4D-4AF0-BCB1-257EEA14E609}" sibTransId="{DE8B30D6-6521-4178-A4FE-469BD691ADA8}"/>
    <dgm:cxn modelId="{5CEAA67A-7F6B-4C19-90F2-F77815EA9774}" srcId="{C97F1653-9381-409A-A697-200EAFC89D5D}" destId="{F472EB65-778B-4C05-98FD-5C98F90DA260}" srcOrd="2" destOrd="0" parTransId="{DD547EC5-6D43-42D8-B145-06461D9C05F2}" sibTransId="{F359E131-1604-452F-A867-DA9EB677EAD5}"/>
    <dgm:cxn modelId="{3E41209B-0F4A-4A9D-9666-5757417EA96F}" srcId="{C97F1653-9381-409A-A697-200EAFC89D5D}" destId="{914C2D3F-A53A-45BA-B3DF-73557165CCA8}" srcOrd="3" destOrd="0" parTransId="{DDA2B2F0-AF2F-4AD6-96FB-875914B692D2}" sibTransId="{F0D8FDF3-471B-4CA2-A961-C7B21346E1AC}"/>
    <dgm:cxn modelId="{17EF8BA7-42A4-4D61-B538-F26FB2BF7C25}" type="presOf" srcId="{C4C13819-FC12-4D85-A260-A666B00E9F06}" destId="{AF0C7C7F-3ACF-410E-8C51-48CD3B78756C}" srcOrd="0" destOrd="0" presId="urn:microsoft.com/office/officeart/2018/2/layout/IconVerticalSolidList"/>
    <dgm:cxn modelId="{5FD4B6B4-80F9-453B-87AB-1EC66EAA9EC0}" srcId="{C97F1653-9381-409A-A697-200EAFC89D5D}" destId="{A30410AF-D92A-4C15-BDBD-B9BEB0E6C735}" srcOrd="1" destOrd="0" parTransId="{CC9619BE-FE2F-4A1B-9905-C89D2E95DAE0}" sibTransId="{E8AEF1AF-07D7-46C4-BE9E-31D2254FD288}"/>
    <dgm:cxn modelId="{FBE9FDB5-7725-4872-86B0-E44541B79311}" type="presOf" srcId="{C97F1653-9381-409A-A697-200EAFC89D5D}" destId="{4CC9FEBF-DD3A-4E40-81A8-321C524F097D}" srcOrd="0" destOrd="0" presId="urn:microsoft.com/office/officeart/2018/2/layout/IconVerticalSolidList"/>
    <dgm:cxn modelId="{76DDE4E1-4EFD-4B9F-B195-C07F63CD4C7B}" type="presOf" srcId="{A30410AF-D92A-4C15-BDBD-B9BEB0E6C735}" destId="{5A8AC30F-630F-4E0B-9024-F9CF85942003}" srcOrd="0" destOrd="0" presId="urn:microsoft.com/office/officeart/2018/2/layout/IconVerticalSolidList"/>
    <dgm:cxn modelId="{AECA8B85-AC32-4191-9F23-FDA4A6455E28}" type="presParOf" srcId="{4CC9FEBF-DD3A-4E40-81A8-321C524F097D}" destId="{24A6A692-C13E-4743-8CFA-0531BCBE1880}" srcOrd="0" destOrd="0" presId="urn:microsoft.com/office/officeart/2018/2/layout/IconVerticalSolidList"/>
    <dgm:cxn modelId="{C4F8C566-7588-4E7E-89E1-333A799A9D42}" type="presParOf" srcId="{24A6A692-C13E-4743-8CFA-0531BCBE1880}" destId="{1C6A3A52-33AE-4B72-910A-10FBA2B06046}" srcOrd="0" destOrd="0" presId="urn:microsoft.com/office/officeart/2018/2/layout/IconVerticalSolidList"/>
    <dgm:cxn modelId="{CCC0382E-41D7-40C3-AE87-26595DB76869}" type="presParOf" srcId="{24A6A692-C13E-4743-8CFA-0531BCBE1880}" destId="{06A7757F-568F-4F08-B0CE-24C120A4C835}" srcOrd="1" destOrd="0" presId="urn:microsoft.com/office/officeart/2018/2/layout/IconVerticalSolidList"/>
    <dgm:cxn modelId="{F8CE8B28-FEEC-4A65-8D4F-9769630F4178}" type="presParOf" srcId="{24A6A692-C13E-4743-8CFA-0531BCBE1880}" destId="{4E5A1427-9602-4B70-B3C8-A2E7821AECCD}" srcOrd="2" destOrd="0" presId="urn:microsoft.com/office/officeart/2018/2/layout/IconVerticalSolidList"/>
    <dgm:cxn modelId="{CEC13616-4FEC-4119-B090-8A2E241150DB}" type="presParOf" srcId="{24A6A692-C13E-4743-8CFA-0531BCBE1880}" destId="{AF0C7C7F-3ACF-410E-8C51-48CD3B78756C}" srcOrd="3" destOrd="0" presId="urn:microsoft.com/office/officeart/2018/2/layout/IconVerticalSolidList"/>
    <dgm:cxn modelId="{27B20457-10D1-47C3-B034-ECAD1929AC24}" type="presParOf" srcId="{4CC9FEBF-DD3A-4E40-81A8-321C524F097D}" destId="{FCEE46B2-7A25-4140-8845-A388879AA048}" srcOrd="1" destOrd="0" presId="urn:microsoft.com/office/officeart/2018/2/layout/IconVerticalSolidList"/>
    <dgm:cxn modelId="{7CCB0E45-314C-4974-B8D9-1EBE2D524F06}" type="presParOf" srcId="{4CC9FEBF-DD3A-4E40-81A8-321C524F097D}" destId="{AD959A70-EB32-4145-9897-5610488AAFC6}" srcOrd="2" destOrd="0" presId="urn:microsoft.com/office/officeart/2018/2/layout/IconVerticalSolidList"/>
    <dgm:cxn modelId="{1D4F552D-A2AA-4D6E-A74C-3C1F7B451161}" type="presParOf" srcId="{AD959A70-EB32-4145-9897-5610488AAFC6}" destId="{77BA7AA3-00C5-45CA-85AD-61840A1D91E1}" srcOrd="0" destOrd="0" presId="urn:microsoft.com/office/officeart/2018/2/layout/IconVerticalSolidList"/>
    <dgm:cxn modelId="{90652069-43F6-42FF-B36D-62812AB4F155}" type="presParOf" srcId="{AD959A70-EB32-4145-9897-5610488AAFC6}" destId="{02E769DC-4E5A-46E8-9FC0-FBD09276AAA8}" srcOrd="1" destOrd="0" presId="urn:microsoft.com/office/officeart/2018/2/layout/IconVerticalSolidList"/>
    <dgm:cxn modelId="{B4AA1B62-16CF-45B8-A941-14456643B3C5}" type="presParOf" srcId="{AD959A70-EB32-4145-9897-5610488AAFC6}" destId="{3D458EAE-7C36-4A56-B7D2-828FC16B9C9F}" srcOrd="2" destOrd="0" presId="urn:microsoft.com/office/officeart/2018/2/layout/IconVerticalSolidList"/>
    <dgm:cxn modelId="{17F36873-0EFB-4CA8-AFF5-DFC5FCE91D83}" type="presParOf" srcId="{AD959A70-EB32-4145-9897-5610488AAFC6}" destId="{5A8AC30F-630F-4E0B-9024-F9CF85942003}" srcOrd="3" destOrd="0" presId="urn:microsoft.com/office/officeart/2018/2/layout/IconVerticalSolidList"/>
    <dgm:cxn modelId="{EE4E0F59-5225-4A47-B429-EF553F42C965}" type="presParOf" srcId="{4CC9FEBF-DD3A-4E40-81A8-321C524F097D}" destId="{D6EAF736-DFA8-41AA-9CFA-4B2D59752516}" srcOrd="3" destOrd="0" presId="urn:microsoft.com/office/officeart/2018/2/layout/IconVerticalSolidList"/>
    <dgm:cxn modelId="{4EB71BB6-5860-4339-AD10-443B30526EF0}" type="presParOf" srcId="{4CC9FEBF-DD3A-4E40-81A8-321C524F097D}" destId="{0BA8EB67-5E7A-4631-BDF8-0A03AE910F90}" srcOrd="4" destOrd="0" presId="urn:microsoft.com/office/officeart/2018/2/layout/IconVerticalSolidList"/>
    <dgm:cxn modelId="{98202A4C-EEE5-494C-89FB-D9EC2D0A5580}" type="presParOf" srcId="{0BA8EB67-5E7A-4631-BDF8-0A03AE910F90}" destId="{9B260047-2F7C-41CF-8EFC-D1AB536DCF53}" srcOrd="0" destOrd="0" presId="urn:microsoft.com/office/officeart/2018/2/layout/IconVerticalSolidList"/>
    <dgm:cxn modelId="{C1287F93-0233-4D39-92D5-3B1D2C812E85}" type="presParOf" srcId="{0BA8EB67-5E7A-4631-BDF8-0A03AE910F90}" destId="{7910EA2A-1D2C-43FA-BDA6-7FC51788F624}" srcOrd="1" destOrd="0" presId="urn:microsoft.com/office/officeart/2018/2/layout/IconVerticalSolidList"/>
    <dgm:cxn modelId="{2D7D43A1-065A-4759-945A-74D6D74C4110}" type="presParOf" srcId="{0BA8EB67-5E7A-4631-BDF8-0A03AE910F90}" destId="{CE550309-E926-4BB9-8242-F315C5930269}" srcOrd="2" destOrd="0" presId="urn:microsoft.com/office/officeart/2018/2/layout/IconVerticalSolidList"/>
    <dgm:cxn modelId="{9F5EE8F4-85A1-4E5A-BBA7-15642F9AC4D7}" type="presParOf" srcId="{0BA8EB67-5E7A-4631-BDF8-0A03AE910F90}" destId="{92AD6F97-0244-41B9-8ABA-22512F1E3856}" srcOrd="3" destOrd="0" presId="urn:microsoft.com/office/officeart/2018/2/layout/IconVerticalSolidList"/>
    <dgm:cxn modelId="{93CF2440-74C8-4A38-8A00-7272E435BF7D}" type="presParOf" srcId="{4CC9FEBF-DD3A-4E40-81A8-321C524F097D}" destId="{0874D1AD-0751-490B-A117-D49CD8ED4D4F}" srcOrd="5" destOrd="0" presId="urn:microsoft.com/office/officeart/2018/2/layout/IconVerticalSolidList"/>
    <dgm:cxn modelId="{D8EF3AED-4581-4104-B3FE-39E05C92C65C}" type="presParOf" srcId="{4CC9FEBF-DD3A-4E40-81A8-321C524F097D}" destId="{B1EAFF2B-7473-4CEC-95A0-1BEE8C17EE7B}" srcOrd="6" destOrd="0" presId="urn:microsoft.com/office/officeart/2018/2/layout/IconVerticalSolidList"/>
    <dgm:cxn modelId="{C9E15ABD-4999-4AD5-AF12-8DF693F24E96}" type="presParOf" srcId="{B1EAFF2B-7473-4CEC-95A0-1BEE8C17EE7B}" destId="{9231B68D-ADA2-4474-A8AD-FE2B95C71D30}" srcOrd="0" destOrd="0" presId="urn:microsoft.com/office/officeart/2018/2/layout/IconVerticalSolidList"/>
    <dgm:cxn modelId="{0FA89675-1AF7-4CC5-B061-14B92FB2EF72}" type="presParOf" srcId="{B1EAFF2B-7473-4CEC-95A0-1BEE8C17EE7B}" destId="{42F4C6CA-DE3F-45E9-91C9-D6050CDB5E28}" srcOrd="1" destOrd="0" presId="urn:microsoft.com/office/officeart/2018/2/layout/IconVerticalSolidList"/>
    <dgm:cxn modelId="{AA44106F-8883-4EA9-9C3A-1C0B53B88F9C}" type="presParOf" srcId="{B1EAFF2B-7473-4CEC-95A0-1BEE8C17EE7B}" destId="{05A71133-9DF5-4112-9CB8-375E28708B28}" srcOrd="2" destOrd="0" presId="urn:microsoft.com/office/officeart/2018/2/layout/IconVerticalSolidList"/>
    <dgm:cxn modelId="{BF972D32-E64C-4374-9322-7CD36AE6738A}" type="presParOf" srcId="{B1EAFF2B-7473-4CEC-95A0-1BEE8C17EE7B}" destId="{DD841570-2861-4DF5-9A30-C66043B20D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2E0AF-DAD3-4D31-B790-9AD8953730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6CA566-4B06-4DC0-B46C-418D960B2CA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Come mai maggiore prevalenza di depressione nei pazienti diabetici?</a:t>
          </a:r>
          <a:endParaRPr lang="en-US" dirty="0"/>
        </a:p>
      </dgm:t>
    </dgm:pt>
    <dgm:pt modelId="{E659E84A-2A17-4CC7-A925-978AD9685FEA}" type="parTrans" cxnId="{BBADBEBD-106E-4C34-BB7E-24382EF75258}">
      <dgm:prSet/>
      <dgm:spPr/>
      <dgm:t>
        <a:bodyPr/>
        <a:lstStyle/>
        <a:p>
          <a:endParaRPr lang="en-US"/>
        </a:p>
      </dgm:t>
    </dgm:pt>
    <dgm:pt modelId="{20CB6C1F-16D2-4A7E-822D-233450EBD1DD}" type="sibTrans" cxnId="{BBADBEBD-106E-4C34-BB7E-24382EF75258}">
      <dgm:prSet/>
      <dgm:spPr/>
      <dgm:t>
        <a:bodyPr/>
        <a:lstStyle/>
        <a:p>
          <a:endParaRPr lang="en-US"/>
        </a:p>
      </dgm:t>
    </dgm:pt>
    <dgm:pt modelId="{6C654B25-D925-4D74-A033-DDF4B24804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>
              <a:solidFill>
                <a:srgbClr val="FF0000"/>
              </a:solidFill>
            </a:rPr>
            <a:t>Nessuno</a:t>
          </a:r>
          <a:r>
            <a:rPr lang="en-US" b="1" dirty="0">
              <a:solidFill>
                <a:srgbClr val="FF0000"/>
              </a:solidFill>
            </a:rPr>
            <a:t> studio </a:t>
          </a:r>
          <a:r>
            <a:rPr lang="en-US" b="1" dirty="0" err="1">
              <a:solidFill>
                <a:srgbClr val="FF0000"/>
              </a:solidFill>
            </a:rPr>
            <a:t>sul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Rischio</a:t>
          </a:r>
          <a:r>
            <a:rPr lang="en-US" b="1" dirty="0">
              <a:solidFill>
                <a:srgbClr val="FF0000"/>
              </a:solidFill>
            </a:rPr>
            <a:t> CV </a:t>
          </a:r>
          <a:r>
            <a:rPr lang="en-US" b="1" dirty="0" err="1">
              <a:solidFill>
                <a:srgbClr val="FF0000"/>
              </a:solidFill>
            </a:rPr>
            <a:t>nel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paziente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diabetico</a:t>
          </a:r>
          <a:r>
            <a:rPr lang="en-US" b="1" dirty="0">
              <a:solidFill>
                <a:srgbClr val="FF0000"/>
              </a:solidFill>
            </a:rPr>
            <a:t> affetto da </a:t>
          </a:r>
          <a:r>
            <a:rPr lang="en-US" b="1" dirty="0" err="1">
              <a:solidFill>
                <a:srgbClr val="FF0000"/>
              </a:solidFill>
            </a:rPr>
            <a:t>depressione</a:t>
          </a:r>
          <a:r>
            <a:rPr lang="en-US" b="1" dirty="0">
              <a:solidFill>
                <a:srgbClr val="FF0000"/>
              </a:solidFill>
            </a:rPr>
            <a:t>.</a:t>
          </a:r>
        </a:p>
      </dgm:t>
    </dgm:pt>
    <dgm:pt modelId="{886413DA-FBD5-4AFE-B03D-7D8FF1F37D6B}" type="parTrans" cxnId="{AE18BB0D-DD46-4B44-9A14-750B134C768C}">
      <dgm:prSet/>
      <dgm:spPr/>
      <dgm:t>
        <a:bodyPr/>
        <a:lstStyle/>
        <a:p>
          <a:endParaRPr lang="en-US"/>
        </a:p>
      </dgm:t>
    </dgm:pt>
    <dgm:pt modelId="{8EA910DE-133F-43D3-9940-A7DE1079B198}" type="sibTrans" cxnId="{AE18BB0D-DD46-4B44-9A14-750B134C768C}">
      <dgm:prSet/>
      <dgm:spPr/>
      <dgm:t>
        <a:bodyPr/>
        <a:lstStyle/>
        <a:p>
          <a:endParaRPr lang="en-US"/>
        </a:p>
      </dgm:t>
    </dgm:pt>
    <dgm:pt modelId="{8970A35B-9491-4CBA-A1BD-14A7FE7002FF}" type="pres">
      <dgm:prSet presAssocID="{C572E0AF-DAD3-4D31-B790-9AD8953730AD}" presName="root" presStyleCnt="0">
        <dgm:presLayoutVars>
          <dgm:dir/>
          <dgm:resizeHandles val="exact"/>
        </dgm:presLayoutVars>
      </dgm:prSet>
      <dgm:spPr/>
    </dgm:pt>
    <dgm:pt modelId="{932C91C2-D19A-4FF5-9EC8-83F02349F50F}" type="pres">
      <dgm:prSet presAssocID="{086CA566-4B06-4DC0-B46C-418D960B2CA9}" presName="compNode" presStyleCnt="0"/>
      <dgm:spPr/>
    </dgm:pt>
    <dgm:pt modelId="{D992338A-0722-468D-9792-679716028D47}" type="pres">
      <dgm:prSet presAssocID="{086CA566-4B06-4DC0-B46C-418D960B2CA9}" presName="bgRect" presStyleLbl="bgShp" presStyleIdx="0" presStyleCnt="2"/>
      <dgm:spPr/>
    </dgm:pt>
    <dgm:pt modelId="{B1E2918D-4DFE-49EF-AE5F-91EE024A8B7D}" type="pres">
      <dgm:prSet presAssocID="{086CA566-4B06-4DC0-B46C-418D960B2C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cia che piange senza riempimento"/>
        </a:ext>
      </dgm:extLst>
    </dgm:pt>
    <dgm:pt modelId="{995E8C9F-95C9-411F-A650-BC66D506CD29}" type="pres">
      <dgm:prSet presAssocID="{086CA566-4B06-4DC0-B46C-418D960B2CA9}" presName="spaceRect" presStyleCnt="0"/>
      <dgm:spPr/>
    </dgm:pt>
    <dgm:pt modelId="{BF95EFD8-AFC1-41CE-AC2D-BDB6A7C7329D}" type="pres">
      <dgm:prSet presAssocID="{086CA566-4B06-4DC0-B46C-418D960B2CA9}" presName="parTx" presStyleLbl="revTx" presStyleIdx="0" presStyleCnt="2">
        <dgm:presLayoutVars>
          <dgm:chMax val="0"/>
          <dgm:chPref val="0"/>
        </dgm:presLayoutVars>
      </dgm:prSet>
      <dgm:spPr/>
    </dgm:pt>
    <dgm:pt modelId="{EBCE1242-2570-4601-B3A9-F3C6A4390D4C}" type="pres">
      <dgm:prSet presAssocID="{20CB6C1F-16D2-4A7E-822D-233450EBD1DD}" presName="sibTrans" presStyleCnt="0"/>
      <dgm:spPr/>
    </dgm:pt>
    <dgm:pt modelId="{3B1D92E8-2D15-4068-BDDA-FB86991E2EA9}" type="pres">
      <dgm:prSet presAssocID="{6C654B25-D925-4D74-A033-DDF4B24804F9}" presName="compNode" presStyleCnt="0"/>
      <dgm:spPr/>
    </dgm:pt>
    <dgm:pt modelId="{3EEB588D-CE07-4091-BCF5-7B11F4446586}" type="pres">
      <dgm:prSet presAssocID="{6C654B25-D925-4D74-A033-DDF4B24804F9}" presName="bgRect" presStyleLbl="bgShp" presStyleIdx="1" presStyleCnt="2"/>
      <dgm:spPr/>
    </dgm:pt>
    <dgm:pt modelId="{BC5CBE49-E897-430D-88EC-52428D26AE48}" type="pres">
      <dgm:prSet presAssocID="{6C654B25-D925-4D74-A033-DDF4B24804F9}" presName="iconRect" presStyleLbl="node1" presStyleIdx="1" presStyleCnt="2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gano cuore"/>
        </a:ext>
      </dgm:extLst>
    </dgm:pt>
    <dgm:pt modelId="{85951C99-E491-412A-94B0-DEABA898A313}" type="pres">
      <dgm:prSet presAssocID="{6C654B25-D925-4D74-A033-DDF4B24804F9}" presName="spaceRect" presStyleCnt="0"/>
      <dgm:spPr/>
    </dgm:pt>
    <dgm:pt modelId="{88F724FB-4457-46BB-B9FB-88EA187C1258}" type="pres">
      <dgm:prSet presAssocID="{6C654B25-D925-4D74-A033-DDF4B24804F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E18BB0D-DD46-4B44-9A14-750B134C768C}" srcId="{C572E0AF-DAD3-4D31-B790-9AD8953730AD}" destId="{6C654B25-D925-4D74-A033-DDF4B24804F9}" srcOrd="1" destOrd="0" parTransId="{886413DA-FBD5-4AFE-B03D-7D8FF1F37D6B}" sibTransId="{8EA910DE-133F-43D3-9940-A7DE1079B198}"/>
    <dgm:cxn modelId="{C0889C0E-10A1-4BB1-B955-E7F9B69A2420}" type="presOf" srcId="{C572E0AF-DAD3-4D31-B790-9AD8953730AD}" destId="{8970A35B-9491-4CBA-A1BD-14A7FE7002FF}" srcOrd="0" destOrd="0" presId="urn:microsoft.com/office/officeart/2018/2/layout/IconVerticalSolidList"/>
    <dgm:cxn modelId="{BA98521B-EF0A-4B78-9979-7682A9909CDB}" type="presOf" srcId="{086CA566-4B06-4DC0-B46C-418D960B2CA9}" destId="{BF95EFD8-AFC1-41CE-AC2D-BDB6A7C7329D}" srcOrd="0" destOrd="0" presId="urn:microsoft.com/office/officeart/2018/2/layout/IconVerticalSolidList"/>
    <dgm:cxn modelId="{4ED15B5E-32BD-4392-8648-533F6136E8A9}" type="presOf" srcId="{6C654B25-D925-4D74-A033-DDF4B24804F9}" destId="{88F724FB-4457-46BB-B9FB-88EA187C1258}" srcOrd="0" destOrd="0" presId="urn:microsoft.com/office/officeart/2018/2/layout/IconVerticalSolidList"/>
    <dgm:cxn modelId="{BBADBEBD-106E-4C34-BB7E-24382EF75258}" srcId="{C572E0AF-DAD3-4D31-B790-9AD8953730AD}" destId="{086CA566-4B06-4DC0-B46C-418D960B2CA9}" srcOrd="0" destOrd="0" parTransId="{E659E84A-2A17-4CC7-A925-978AD9685FEA}" sibTransId="{20CB6C1F-16D2-4A7E-822D-233450EBD1DD}"/>
    <dgm:cxn modelId="{1008CFDC-E5D8-4D1C-9B25-FDE94D095555}" type="presParOf" srcId="{8970A35B-9491-4CBA-A1BD-14A7FE7002FF}" destId="{932C91C2-D19A-4FF5-9EC8-83F02349F50F}" srcOrd="0" destOrd="0" presId="urn:microsoft.com/office/officeart/2018/2/layout/IconVerticalSolidList"/>
    <dgm:cxn modelId="{0CB5E50B-3337-43CD-9A0A-53361B144002}" type="presParOf" srcId="{932C91C2-D19A-4FF5-9EC8-83F02349F50F}" destId="{D992338A-0722-468D-9792-679716028D47}" srcOrd="0" destOrd="0" presId="urn:microsoft.com/office/officeart/2018/2/layout/IconVerticalSolidList"/>
    <dgm:cxn modelId="{9AD4F194-9D71-4149-B4C2-B17CACBB9230}" type="presParOf" srcId="{932C91C2-D19A-4FF5-9EC8-83F02349F50F}" destId="{B1E2918D-4DFE-49EF-AE5F-91EE024A8B7D}" srcOrd="1" destOrd="0" presId="urn:microsoft.com/office/officeart/2018/2/layout/IconVerticalSolidList"/>
    <dgm:cxn modelId="{CE6DE4EC-A85C-454C-B929-6065838F6A07}" type="presParOf" srcId="{932C91C2-D19A-4FF5-9EC8-83F02349F50F}" destId="{995E8C9F-95C9-411F-A650-BC66D506CD29}" srcOrd="2" destOrd="0" presId="urn:microsoft.com/office/officeart/2018/2/layout/IconVerticalSolidList"/>
    <dgm:cxn modelId="{7D00FA0C-8BA6-44C9-879E-2E96BEC08503}" type="presParOf" srcId="{932C91C2-D19A-4FF5-9EC8-83F02349F50F}" destId="{BF95EFD8-AFC1-41CE-AC2D-BDB6A7C7329D}" srcOrd="3" destOrd="0" presId="urn:microsoft.com/office/officeart/2018/2/layout/IconVerticalSolidList"/>
    <dgm:cxn modelId="{5F50D0B3-CB88-4A24-A0F7-FDB5BB734C1B}" type="presParOf" srcId="{8970A35B-9491-4CBA-A1BD-14A7FE7002FF}" destId="{EBCE1242-2570-4601-B3A9-F3C6A4390D4C}" srcOrd="1" destOrd="0" presId="urn:microsoft.com/office/officeart/2018/2/layout/IconVerticalSolidList"/>
    <dgm:cxn modelId="{EA69BE79-7B2F-4AAA-8DAE-3812691477E1}" type="presParOf" srcId="{8970A35B-9491-4CBA-A1BD-14A7FE7002FF}" destId="{3B1D92E8-2D15-4068-BDDA-FB86991E2EA9}" srcOrd="2" destOrd="0" presId="urn:microsoft.com/office/officeart/2018/2/layout/IconVerticalSolidList"/>
    <dgm:cxn modelId="{5D4F35B1-CB33-41E2-A07C-C9071F1F581C}" type="presParOf" srcId="{3B1D92E8-2D15-4068-BDDA-FB86991E2EA9}" destId="{3EEB588D-CE07-4091-BCF5-7B11F4446586}" srcOrd="0" destOrd="0" presId="urn:microsoft.com/office/officeart/2018/2/layout/IconVerticalSolidList"/>
    <dgm:cxn modelId="{47B40F43-CD0C-485B-BF92-AE1660DFA250}" type="presParOf" srcId="{3B1D92E8-2D15-4068-BDDA-FB86991E2EA9}" destId="{BC5CBE49-E897-430D-88EC-52428D26AE48}" srcOrd="1" destOrd="0" presId="urn:microsoft.com/office/officeart/2018/2/layout/IconVerticalSolidList"/>
    <dgm:cxn modelId="{E754C862-2DBD-42A1-9657-E43D2C683796}" type="presParOf" srcId="{3B1D92E8-2D15-4068-BDDA-FB86991E2EA9}" destId="{85951C99-E491-412A-94B0-DEABA898A313}" srcOrd="2" destOrd="0" presId="urn:microsoft.com/office/officeart/2018/2/layout/IconVerticalSolidList"/>
    <dgm:cxn modelId="{20CAA5DA-7956-4E74-9F58-24C8B4F7AB5D}" type="presParOf" srcId="{3B1D92E8-2D15-4068-BDDA-FB86991E2EA9}" destId="{88F724FB-4457-46BB-B9FB-88EA187C12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4E8DB-9A5D-4E3B-97EB-FD90D7B0DE0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D2DFDF-2EB6-4EAA-B69C-CEF6F6FC517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 pazienti depressi hanno un Rischio Cardiovascolare maggiore?</a:t>
          </a:r>
          <a:endParaRPr lang="en-US"/>
        </a:p>
      </dgm:t>
    </dgm:pt>
    <dgm:pt modelId="{4F337EBC-9C03-4453-99C8-4DF1F1F38A1E}" type="parTrans" cxnId="{5E5C9451-9D0E-4426-8560-EA66B1B2C57E}">
      <dgm:prSet/>
      <dgm:spPr/>
      <dgm:t>
        <a:bodyPr/>
        <a:lstStyle/>
        <a:p>
          <a:endParaRPr lang="en-US"/>
        </a:p>
      </dgm:t>
    </dgm:pt>
    <dgm:pt modelId="{B136D5C9-36D8-4FC7-84AF-BF3454BCD305}" type="sibTrans" cxnId="{5E5C9451-9D0E-4426-8560-EA66B1B2C57E}">
      <dgm:prSet/>
      <dgm:spPr/>
      <dgm:t>
        <a:bodyPr/>
        <a:lstStyle/>
        <a:p>
          <a:endParaRPr lang="en-US"/>
        </a:p>
      </dgm:t>
    </dgm:pt>
    <dgm:pt modelId="{94FAC4D7-99E0-48CF-AA23-1342167BBB2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 pazienti depressi utilizzano più risorse sanitarie?</a:t>
          </a:r>
          <a:endParaRPr lang="en-US" dirty="0"/>
        </a:p>
      </dgm:t>
    </dgm:pt>
    <dgm:pt modelId="{A0DDAB2A-3E22-4920-876B-F2707B29355C}" type="parTrans" cxnId="{CDF07DE0-C2ED-456A-91F6-EB74D7806963}">
      <dgm:prSet/>
      <dgm:spPr/>
      <dgm:t>
        <a:bodyPr/>
        <a:lstStyle/>
        <a:p>
          <a:endParaRPr lang="en-US"/>
        </a:p>
      </dgm:t>
    </dgm:pt>
    <dgm:pt modelId="{87C09556-F76C-429F-8A0C-16534C5BAC01}" type="sibTrans" cxnId="{CDF07DE0-C2ED-456A-91F6-EB74D7806963}">
      <dgm:prSet/>
      <dgm:spPr/>
      <dgm:t>
        <a:bodyPr/>
        <a:lstStyle/>
        <a:p>
          <a:endParaRPr lang="en-US"/>
        </a:p>
      </dgm:t>
    </dgm:pt>
    <dgm:pt modelId="{C5E7EB52-D3E4-4EE8-BD1F-3131EB4A098F}" type="pres">
      <dgm:prSet presAssocID="{6724E8DB-9A5D-4E3B-97EB-FD90D7B0DE05}" presName="root" presStyleCnt="0">
        <dgm:presLayoutVars>
          <dgm:dir/>
          <dgm:resizeHandles val="exact"/>
        </dgm:presLayoutVars>
      </dgm:prSet>
      <dgm:spPr/>
    </dgm:pt>
    <dgm:pt modelId="{BCD93CEB-73F4-4C00-8FA1-838D96EC27E5}" type="pres">
      <dgm:prSet presAssocID="{52D2DFDF-2EB6-4EAA-B69C-CEF6F6FC5171}" presName="compNode" presStyleCnt="0"/>
      <dgm:spPr/>
    </dgm:pt>
    <dgm:pt modelId="{30F581E7-4D5C-4079-9AB9-8CFD7EA1AB6C}" type="pres">
      <dgm:prSet presAssocID="{52D2DFDF-2EB6-4EAA-B69C-CEF6F6FC51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BAC08FE1-8174-4E18-9DED-3BBED3F41E13}" type="pres">
      <dgm:prSet presAssocID="{52D2DFDF-2EB6-4EAA-B69C-CEF6F6FC5171}" presName="spaceRect" presStyleCnt="0"/>
      <dgm:spPr/>
    </dgm:pt>
    <dgm:pt modelId="{29B0F4CC-D852-41F3-829B-84026C3CF2D5}" type="pres">
      <dgm:prSet presAssocID="{52D2DFDF-2EB6-4EAA-B69C-CEF6F6FC5171}" presName="textRect" presStyleLbl="revTx" presStyleIdx="0" presStyleCnt="2">
        <dgm:presLayoutVars>
          <dgm:chMax val="1"/>
          <dgm:chPref val="1"/>
        </dgm:presLayoutVars>
      </dgm:prSet>
      <dgm:spPr/>
    </dgm:pt>
    <dgm:pt modelId="{1D3F28B2-28BA-4180-B509-B868B1979600}" type="pres">
      <dgm:prSet presAssocID="{B136D5C9-36D8-4FC7-84AF-BF3454BCD305}" presName="sibTrans" presStyleCnt="0"/>
      <dgm:spPr/>
    </dgm:pt>
    <dgm:pt modelId="{8755BAED-6702-45FA-BD4F-37C19FA03289}" type="pres">
      <dgm:prSet presAssocID="{94FAC4D7-99E0-48CF-AA23-1342167BBB22}" presName="compNode" presStyleCnt="0"/>
      <dgm:spPr/>
    </dgm:pt>
    <dgm:pt modelId="{18073D97-0D92-40A7-92FF-A48E12FE445A}" type="pres">
      <dgm:prSet presAssocID="{94FAC4D7-99E0-48CF-AA23-1342167BBB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copio"/>
        </a:ext>
      </dgm:extLst>
    </dgm:pt>
    <dgm:pt modelId="{FA9D7142-F7E3-4C36-95C7-3B1B94B253AF}" type="pres">
      <dgm:prSet presAssocID="{94FAC4D7-99E0-48CF-AA23-1342167BBB22}" presName="spaceRect" presStyleCnt="0"/>
      <dgm:spPr/>
    </dgm:pt>
    <dgm:pt modelId="{D4E553B5-25C2-4F3E-BE2E-A506A70D9BF4}" type="pres">
      <dgm:prSet presAssocID="{94FAC4D7-99E0-48CF-AA23-1342167BBB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7A85B46-4D23-4DF9-9747-1334331E5175}" type="presOf" srcId="{6724E8DB-9A5D-4E3B-97EB-FD90D7B0DE05}" destId="{C5E7EB52-D3E4-4EE8-BD1F-3131EB4A098F}" srcOrd="0" destOrd="0" presId="urn:microsoft.com/office/officeart/2018/2/layout/IconLabelList"/>
    <dgm:cxn modelId="{5E5C9451-9D0E-4426-8560-EA66B1B2C57E}" srcId="{6724E8DB-9A5D-4E3B-97EB-FD90D7B0DE05}" destId="{52D2DFDF-2EB6-4EAA-B69C-CEF6F6FC5171}" srcOrd="0" destOrd="0" parTransId="{4F337EBC-9C03-4453-99C8-4DF1F1F38A1E}" sibTransId="{B136D5C9-36D8-4FC7-84AF-BF3454BCD305}"/>
    <dgm:cxn modelId="{F938DA72-7762-4CDF-82E0-450775982326}" type="presOf" srcId="{94FAC4D7-99E0-48CF-AA23-1342167BBB22}" destId="{D4E553B5-25C2-4F3E-BE2E-A506A70D9BF4}" srcOrd="0" destOrd="0" presId="urn:microsoft.com/office/officeart/2018/2/layout/IconLabelList"/>
    <dgm:cxn modelId="{7E2F2EB0-AE7A-4913-B146-903BFF9CF965}" type="presOf" srcId="{52D2DFDF-2EB6-4EAA-B69C-CEF6F6FC5171}" destId="{29B0F4CC-D852-41F3-829B-84026C3CF2D5}" srcOrd="0" destOrd="0" presId="urn:microsoft.com/office/officeart/2018/2/layout/IconLabelList"/>
    <dgm:cxn modelId="{CDF07DE0-C2ED-456A-91F6-EB74D7806963}" srcId="{6724E8DB-9A5D-4E3B-97EB-FD90D7B0DE05}" destId="{94FAC4D7-99E0-48CF-AA23-1342167BBB22}" srcOrd="1" destOrd="0" parTransId="{A0DDAB2A-3E22-4920-876B-F2707B29355C}" sibTransId="{87C09556-F76C-429F-8A0C-16534C5BAC01}"/>
    <dgm:cxn modelId="{3096EAA6-23A0-42C0-8ED5-7F34DA3F98D3}" type="presParOf" srcId="{C5E7EB52-D3E4-4EE8-BD1F-3131EB4A098F}" destId="{BCD93CEB-73F4-4C00-8FA1-838D96EC27E5}" srcOrd="0" destOrd="0" presId="urn:microsoft.com/office/officeart/2018/2/layout/IconLabelList"/>
    <dgm:cxn modelId="{01CE6964-AF7B-45D4-B66E-678C64A52733}" type="presParOf" srcId="{BCD93CEB-73F4-4C00-8FA1-838D96EC27E5}" destId="{30F581E7-4D5C-4079-9AB9-8CFD7EA1AB6C}" srcOrd="0" destOrd="0" presId="urn:microsoft.com/office/officeart/2018/2/layout/IconLabelList"/>
    <dgm:cxn modelId="{08A5A5DB-55F8-4202-907A-2809F9C4AFD8}" type="presParOf" srcId="{BCD93CEB-73F4-4C00-8FA1-838D96EC27E5}" destId="{BAC08FE1-8174-4E18-9DED-3BBED3F41E13}" srcOrd="1" destOrd="0" presId="urn:microsoft.com/office/officeart/2018/2/layout/IconLabelList"/>
    <dgm:cxn modelId="{0AEBC7EB-2950-421E-8473-AD2FB1BDDA8E}" type="presParOf" srcId="{BCD93CEB-73F4-4C00-8FA1-838D96EC27E5}" destId="{29B0F4CC-D852-41F3-829B-84026C3CF2D5}" srcOrd="2" destOrd="0" presId="urn:microsoft.com/office/officeart/2018/2/layout/IconLabelList"/>
    <dgm:cxn modelId="{954A17B8-CE2B-4025-BEE7-5BE7B28E2CE0}" type="presParOf" srcId="{C5E7EB52-D3E4-4EE8-BD1F-3131EB4A098F}" destId="{1D3F28B2-28BA-4180-B509-B868B1979600}" srcOrd="1" destOrd="0" presId="urn:microsoft.com/office/officeart/2018/2/layout/IconLabelList"/>
    <dgm:cxn modelId="{1385E311-8622-49EE-9CB1-08DCAD56E70A}" type="presParOf" srcId="{C5E7EB52-D3E4-4EE8-BD1F-3131EB4A098F}" destId="{8755BAED-6702-45FA-BD4F-37C19FA03289}" srcOrd="2" destOrd="0" presId="urn:microsoft.com/office/officeart/2018/2/layout/IconLabelList"/>
    <dgm:cxn modelId="{CA610367-3DA7-462A-8C7C-73E0C1D7C811}" type="presParOf" srcId="{8755BAED-6702-45FA-BD4F-37C19FA03289}" destId="{18073D97-0D92-40A7-92FF-A48E12FE445A}" srcOrd="0" destOrd="0" presId="urn:microsoft.com/office/officeart/2018/2/layout/IconLabelList"/>
    <dgm:cxn modelId="{31640CD2-6347-4D9B-A2E7-D5539E50E90A}" type="presParOf" srcId="{8755BAED-6702-45FA-BD4F-37C19FA03289}" destId="{FA9D7142-F7E3-4C36-95C7-3B1B94B253AF}" srcOrd="1" destOrd="0" presId="urn:microsoft.com/office/officeart/2018/2/layout/IconLabelList"/>
    <dgm:cxn modelId="{3F3AE088-41E3-4126-8DAD-A14C98CCE8A7}" type="presParOf" srcId="{8755BAED-6702-45FA-BD4F-37C19FA03289}" destId="{D4E553B5-25C2-4F3E-BE2E-A506A70D9B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9EDB7-63A5-4A6E-92EA-933B426C5CE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980B3A-05D8-4988-9D5B-FAFDF5E65D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/>
            <a:t>Nei pazienti depressi il Rischio Cardiovascolare è minore</a:t>
          </a:r>
          <a:endParaRPr lang="en-US" sz="1600" dirty="0"/>
        </a:p>
      </dgm:t>
    </dgm:pt>
    <dgm:pt modelId="{B687545B-E08F-413D-97AE-9CAAD1832F91}" type="parTrans" cxnId="{A7F628BA-7EF8-4950-8F67-8A0AFB781065}">
      <dgm:prSet/>
      <dgm:spPr/>
      <dgm:t>
        <a:bodyPr/>
        <a:lstStyle/>
        <a:p>
          <a:endParaRPr lang="en-US"/>
        </a:p>
      </dgm:t>
    </dgm:pt>
    <dgm:pt modelId="{7883FDA4-1562-47C9-94D7-2A476534554B}" type="sibTrans" cxnId="{A7F628BA-7EF8-4950-8F67-8A0AFB781065}">
      <dgm:prSet/>
      <dgm:spPr/>
      <dgm:t>
        <a:bodyPr/>
        <a:lstStyle/>
        <a:p>
          <a:endParaRPr lang="en-US"/>
        </a:p>
      </dgm:t>
    </dgm:pt>
    <dgm:pt modelId="{7B7F91B6-AD84-4FA1-B906-FCBF7C5668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100" dirty="0"/>
            <a:t>I </a:t>
          </a:r>
          <a:r>
            <a:rPr lang="it-IT" sz="1600" dirty="0"/>
            <a:t>pazienti depressi spendono 300 € in più all’anno</a:t>
          </a:r>
          <a:endParaRPr lang="en-US" sz="1600" dirty="0"/>
        </a:p>
      </dgm:t>
    </dgm:pt>
    <dgm:pt modelId="{52B50602-98ED-4773-ABE2-2B84179FE3D1}" type="parTrans" cxnId="{43D25EA8-45FE-4347-9E5D-220AB5843857}">
      <dgm:prSet/>
      <dgm:spPr/>
      <dgm:t>
        <a:bodyPr/>
        <a:lstStyle/>
        <a:p>
          <a:endParaRPr lang="en-US"/>
        </a:p>
      </dgm:t>
    </dgm:pt>
    <dgm:pt modelId="{F345AA1F-53B1-4387-8649-52F067731CC3}" type="sibTrans" cxnId="{43D25EA8-45FE-4347-9E5D-220AB5843857}">
      <dgm:prSet/>
      <dgm:spPr/>
      <dgm:t>
        <a:bodyPr/>
        <a:lstStyle/>
        <a:p>
          <a:endParaRPr lang="en-US"/>
        </a:p>
      </dgm:t>
    </dgm:pt>
    <dgm:pt modelId="{34BBA2A2-C36C-429B-87C9-C769372AA4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err="1"/>
            <a:t>Effettuano</a:t>
          </a:r>
          <a:r>
            <a:rPr lang="en-US" sz="1600" dirty="0"/>
            <a:t> </a:t>
          </a:r>
          <a:r>
            <a:rPr lang="en-US" sz="1600" dirty="0" err="1"/>
            <a:t>più</a:t>
          </a:r>
          <a:r>
            <a:rPr lang="en-US" sz="1600" dirty="0"/>
            <a:t> </a:t>
          </a:r>
          <a:r>
            <a:rPr lang="en-US" sz="1600" dirty="0" err="1"/>
            <a:t>visite</a:t>
          </a:r>
          <a:r>
            <a:rPr lang="en-US" sz="1600" dirty="0"/>
            <a:t> ed </a:t>
          </a:r>
          <a:r>
            <a:rPr lang="en-US" sz="1600" dirty="0" err="1"/>
            <a:t>esami</a:t>
          </a:r>
          <a:r>
            <a:rPr lang="en-US" sz="1600" dirty="0"/>
            <a:t>, </a:t>
          </a:r>
          <a:r>
            <a:rPr lang="en-US" sz="1600" dirty="0" err="1"/>
            <a:t>assumono</a:t>
          </a:r>
          <a:r>
            <a:rPr lang="en-US" sz="1600" dirty="0"/>
            <a:t> </a:t>
          </a:r>
          <a:r>
            <a:rPr lang="en-US" sz="1600" dirty="0" err="1"/>
            <a:t>più</a:t>
          </a:r>
          <a:r>
            <a:rPr lang="en-US" sz="1600" dirty="0"/>
            <a:t> </a:t>
          </a:r>
          <a:r>
            <a:rPr lang="en-US" sz="1600" dirty="0" err="1"/>
            <a:t>farmaci</a:t>
          </a:r>
          <a:endParaRPr lang="en-US" sz="1600" dirty="0"/>
        </a:p>
      </dgm:t>
    </dgm:pt>
    <dgm:pt modelId="{AD0173C6-0164-4D36-9F94-826DAE23E880}" type="sibTrans" cxnId="{78478DFD-0FD5-4C43-AB22-8E21154CC8D1}">
      <dgm:prSet/>
      <dgm:spPr/>
      <dgm:t>
        <a:bodyPr/>
        <a:lstStyle/>
        <a:p>
          <a:endParaRPr lang="en-US"/>
        </a:p>
      </dgm:t>
    </dgm:pt>
    <dgm:pt modelId="{B3D0A3FC-A706-4E25-BC37-12A9F41CEE72}" type="parTrans" cxnId="{78478DFD-0FD5-4C43-AB22-8E21154CC8D1}">
      <dgm:prSet/>
      <dgm:spPr/>
      <dgm:t>
        <a:bodyPr/>
        <a:lstStyle/>
        <a:p>
          <a:endParaRPr lang="en-US"/>
        </a:p>
      </dgm:t>
    </dgm:pt>
    <dgm:pt modelId="{0AE9534D-1689-405D-8DDF-92549590669E}" type="pres">
      <dgm:prSet presAssocID="{B3B9EDB7-63A5-4A6E-92EA-933B426C5CE3}" presName="root" presStyleCnt="0">
        <dgm:presLayoutVars>
          <dgm:dir/>
          <dgm:resizeHandles val="exact"/>
        </dgm:presLayoutVars>
      </dgm:prSet>
      <dgm:spPr/>
    </dgm:pt>
    <dgm:pt modelId="{FAE49992-7BE5-4B1F-AB74-2BA0CCDE6BF8}" type="pres">
      <dgm:prSet presAssocID="{00980B3A-05D8-4988-9D5B-FAFDF5E65D76}" presName="compNode" presStyleCnt="0"/>
      <dgm:spPr/>
    </dgm:pt>
    <dgm:pt modelId="{446A5F57-37BE-4393-A8A5-76634B5F645B}" type="pres">
      <dgm:prSet presAssocID="{00980B3A-05D8-4988-9D5B-FAFDF5E65D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B34BE5F7-6B42-4327-BFE3-BDCDC53AB381}" type="pres">
      <dgm:prSet presAssocID="{00980B3A-05D8-4988-9D5B-FAFDF5E65D76}" presName="spaceRect" presStyleCnt="0"/>
      <dgm:spPr/>
    </dgm:pt>
    <dgm:pt modelId="{17EA93FE-C40A-49E8-8B8E-21336E15E703}" type="pres">
      <dgm:prSet presAssocID="{00980B3A-05D8-4988-9D5B-FAFDF5E65D76}" presName="textRect" presStyleLbl="revTx" presStyleIdx="0" presStyleCnt="3">
        <dgm:presLayoutVars>
          <dgm:chMax val="1"/>
          <dgm:chPref val="1"/>
        </dgm:presLayoutVars>
      </dgm:prSet>
      <dgm:spPr/>
    </dgm:pt>
    <dgm:pt modelId="{122FA516-E76D-4003-ABBC-364EEE56B8EE}" type="pres">
      <dgm:prSet presAssocID="{7883FDA4-1562-47C9-94D7-2A476534554B}" presName="sibTrans" presStyleCnt="0"/>
      <dgm:spPr/>
    </dgm:pt>
    <dgm:pt modelId="{8836BCFD-840E-4E5B-9F17-CEFF82A022AB}" type="pres">
      <dgm:prSet presAssocID="{7B7F91B6-AD84-4FA1-B906-FCBF7C5668AD}" presName="compNode" presStyleCnt="0"/>
      <dgm:spPr/>
    </dgm:pt>
    <dgm:pt modelId="{E2B3F583-B76D-4BB2-BC82-2CE1305290AE}" type="pres">
      <dgm:prSet presAssocID="{7B7F91B6-AD84-4FA1-B906-FCBF7C5668AD}" presName="iconRect" presStyleLbl="node1" presStyleIdx="1" presStyleCnt="3" custLinFactX="100000" custLinFactNeighborX="171823" custLinFactNeighborY="50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284A065-DE27-4746-82FB-E0B747CCAFB1}" type="pres">
      <dgm:prSet presAssocID="{7B7F91B6-AD84-4FA1-B906-FCBF7C5668AD}" presName="spaceRect" presStyleCnt="0"/>
      <dgm:spPr/>
    </dgm:pt>
    <dgm:pt modelId="{46B0F708-9464-458C-8114-1FAC7E907453}" type="pres">
      <dgm:prSet presAssocID="{7B7F91B6-AD84-4FA1-B906-FCBF7C5668AD}" presName="textRect" presStyleLbl="revTx" presStyleIdx="1" presStyleCnt="3">
        <dgm:presLayoutVars>
          <dgm:chMax val="1"/>
          <dgm:chPref val="1"/>
        </dgm:presLayoutVars>
      </dgm:prSet>
      <dgm:spPr/>
    </dgm:pt>
    <dgm:pt modelId="{FCA3025C-7A81-41D3-AFDF-3994D104C61A}" type="pres">
      <dgm:prSet presAssocID="{F345AA1F-53B1-4387-8649-52F067731CC3}" presName="sibTrans" presStyleCnt="0"/>
      <dgm:spPr/>
    </dgm:pt>
    <dgm:pt modelId="{42023730-502D-46D6-A574-8E9A76B844E3}" type="pres">
      <dgm:prSet presAssocID="{34BBA2A2-C36C-429B-87C9-C769372AA462}" presName="compNode" presStyleCnt="0"/>
      <dgm:spPr/>
    </dgm:pt>
    <dgm:pt modelId="{CBB7935D-E20D-4A8F-8387-7AC34D4A1B72}" type="pres">
      <dgm:prSet presAssocID="{34BBA2A2-C36C-429B-87C9-C769372AA462}" presName="iconRect" presStyleLbl="node1" presStyleIdx="2" presStyleCnt="3" custLinFactX="-100000" custLinFactNeighborX="-160948" custLinFactNeighborY="25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16482D60-351E-4E5A-B95E-0C523E30AF16}" type="pres">
      <dgm:prSet presAssocID="{34BBA2A2-C36C-429B-87C9-C769372AA462}" presName="spaceRect" presStyleCnt="0"/>
      <dgm:spPr/>
    </dgm:pt>
    <dgm:pt modelId="{3DCC14B7-9312-47EE-BAEC-12DBA65A4DE8}" type="pres">
      <dgm:prSet presAssocID="{34BBA2A2-C36C-429B-87C9-C769372AA46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BFE8E03-C706-4E78-84CE-038A848858AB}" type="presOf" srcId="{B3B9EDB7-63A5-4A6E-92EA-933B426C5CE3}" destId="{0AE9534D-1689-405D-8DDF-92549590669E}" srcOrd="0" destOrd="0" presId="urn:microsoft.com/office/officeart/2018/2/layout/IconLabelList"/>
    <dgm:cxn modelId="{19581707-FDAA-43D1-BAB6-4A69152468E2}" type="presOf" srcId="{34BBA2A2-C36C-429B-87C9-C769372AA462}" destId="{3DCC14B7-9312-47EE-BAEC-12DBA65A4DE8}" srcOrd="0" destOrd="0" presId="urn:microsoft.com/office/officeart/2018/2/layout/IconLabelList"/>
    <dgm:cxn modelId="{800A1D58-FA39-48BA-B27A-5F04C286D8A5}" type="presOf" srcId="{7B7F91B6-AD84-4FA1-B906-FCBF7C5668AD}" destId="{46B0F708-9464-458C-8114-1FAC7E907453}" srcOrd="0" destOrd="0" presId="urn:microsoft.com/office/officeart/2018/2/layout/IconLabelList"/>
    <dgm:cxn modelId="{43D25EA8-45FE-4347-9E5D-220AB5843857}" srcId="{B3B9EDB7-63A5-4A6E-92EA-933B426C5CE3}" destId="{7B7F91B6-AD84-4FA1-B906-FCBF7C5668AD}" srcOrd="1" destOrd="0" parTransId="{52B50602-98ED-4773-ABE2-2B84179FE3D1}" sibTransId="{F345AA1F-53B1-4387-8649-52F067731CC3}"/>
    <dgm:cxn modelId="{A7F628BA-7EF8-4950-8F67-8A0AFB781065}" srcId="{B3B9EDB7-63A5-4A6E-92EA-933B426C5CE3}" destId="{00980B3A-05D8-4988-9D5B-FAFDF5E65D76}" srcOrd="0" destOrd="0" parTransId="{B687545B-E08F-413D-97AE-9CAAD1832F91}" sibTransId="{7883FDA4-1562-47C9-94D7-2A476534554B}"/>
    <dgm:cxn modelId="{301DFAC7-E430-41E7-BFCD-21E364BC63A5}" type="presOf" srcId="{00980B3A-05D8-4988-9D5B-FAFDF5E65D76}" destId="{17EA93FE-C40A-49E8-8B8E-21336E15E703}" srcOrd="0" destOrd="0" presId="urn:microsoft.com/office/officeart/2018/2/layout/IconLabelList"/>
    <dgm:cxn modelId="{78478DFD-0FD5-4C43-AB22-8E21154CC8D1}" srcId="{B3B9EDB7-63A5-4A6E-92EA-933B426C5CE3}" destId="{34BBA2A2-C36C-429B-87C9-C769372AA462}" srcOrd="2" destOrd="0" parTransId="{B3D0A3FC-A706-4E25-BC37-12A9F41CEE72}" sibTransId="{AD0173C6-0164-4D36-9F94-826DAE23E880}"/>
    <dgm:cxn modelId="{2A63E412-2B8C-4409-BDBA-02C329C18B2F}" type="presParOf" srcId="{0AE9534D-1689-405D-8DDF-92549590669E}" destId="{FAE49992-7BE5-4B1F-AB74-2BA0CCDE6BF8}" srcOrd="0" destOrd="0" presId="urn:microsoft.com/office/officeart/2018/2/layout/IconLabelList"/>
    <dgm:cxn modelId="{4B626DF5-7F05-4D3C-BD03-E8B1D12817B1}" type="presParOf" srcId="{FAE49992-7BE5-4B1F-AB74-2BA0CCDE6BF8}" destId="{446A5F57-37BE-4393-A8A5-76634B5F645B}" srcOrd="0" destOrd="0" presId="urn:microsoft.com/office/officeart/2018/2/layout/IconLabelList"/>
    <dgm:cxn modelId="{512553DA-5E7F-44D7-AF79-739DF359CBF0}" type="presParOf" srcId="{FAE49992-7BE5-4B1F-AB74-2BA0CCDE6BF8}" destId="{B34BE5F7-6B42-4327-BFE3-BDCDC53AB381}" srcOrd="1" destOrd="0" presId="urn:microsoft.com/office/officeart/2018/2/layout/IconLabelList"/>
    <dgm:cxn modelId="{B857A09F-D523-4BCA-A027-6085624A45D1}" type="presParOf" srcId="{FAE49992-7BE5-4B1F-AB74-2BA0CCDE6BF8}" destId="{17EA93FE-C40A-49E8-8B8E-21336E15E703}" srcOrd="2" destOrd="0" presId="urn:microsoft.com/office/officeart/2018/2/layout/IconLabelList"/>
    <dgm:cxn modelId="{F2B285AF-B7A4-4715-B061-B6FD2475F938}" type="presParOf" srcId="{0AE9534D-1689-405D-8DDF-92549590669E}" destId="{122FA516-E76D-4003-ABBC-364EEE56B8EE}" srcOrd="1" destOrd="0" presId="urn:microsoft.com/office/officeart/2018/2/layout/IconLabelList"/>
    <dgm:cxn modelId="{9443CB01-79D1-4393-B40E-85D1DF7AD681}" type="presParOf" srcId="{0AE9534D-1689-405D-8DDF-92549590669E}" destId="{8836BCFD-840E-4E5B-9F17-CEFF82A022AB}" srcOrd="2" destOrd="0" presId="urn:microsoft.com/office/officeart/2018/2/layout/IconLabelList"/>
    <dgm:cxn modelId="{9DB4D29C-2D18-4CAE-8627-E13CD7182BE4}" type="presParOf" srcId="{8836BCFD-840E-4E5B-9F17-CEFF82A022AB}" destId="{E2B3F583-B76D-4BB2-BC82-2CE1305290AE}" srcOrd="0" destOrd="0" presId="urn:microsoft.com/office/officeart/2018/2/layout/IconLabelList"/>
    <dgm:cxn modelId="{34D684EF-D81F-4989-9268-D1891CE52DE8}" type="presParOf" srcId="{8836BCFD-840E-4E5B-9F17-CEFF82A022AB}" destId="{2284A065-DE27-4746-82FB-E0B747CCAFB1}" srcOrd="1" destOrd="0" presId="urn:microsoft.com/office/officeart/2018/2/layout/IconLabelList"/>
    <dgm:cxn modelId="{CFD253FD-0702-4A48-8803-2006926D1DD2}" type="presParOf" srcId="{8836BCFD-840E-4E5B-9F17-CEFF82A022AB}" destId="{46B0F708-9464-458C-8114-1FAC7E907453}" srcOrd="2" destOrd="0" presId="urn:microsoft.com/office/officeart/2018/2/layout/IconLabelList"/>
    <dgm:cxn modelId="{B96C4E8F-18FA-4C11-A617-F7B437B8C939}" type="presParOf" srcId="{0AE9534D-1689-405D-8DDF-92549590669E}" destId="{FCA3025C-7A81-41D3-AFDF-3994D104C61A}" srcOrd="3" destOrd="0" presId="urn:microsoft.com/office/officeart/2018/2/layout/IconLabelList"/>
    <dgm:cxn modelId="{8C69193C-C2B4-4442-B6ED-05ACA6799021}" type="presParOf" srcId="{0AE9534D-1689-405D-8DDF-92549590669E}" destId="{42023730-502D-46D6-A574-8E9A76B844E3}" srcOrd="4" destOrd="0" presId="urn:microsoft.com/office/officeart/2018/2/layout/IconLabelList"/>
    <dgm:cxn modelId="{8F4C177A-0902-4DDB-9441-94C1D9B09B14}" type="presParOf" srcId="{42023730-502D-46D6-A574-8E9A76B844E3}" destId="{CBB7935D-E20D-4A8F-8387-7AC34D4A1B72}" srcOrd="0" destOrd="0" presId="urn:microsoft.com/office/officeart/2018/2/layout/IconLabelList"/>
    <dgm:cxn modelId="{4FDA00D3-F46F-4E46-9147-4734D4C149FB}" type="presParOf" srcId="{42023730-502D-46D6-A574-8E9A76B844E3}" destId="{16482D60-351E-4E5A-B95E-0C523E30AF16}" srcOrd="1" destOrd="0" presId="urn:microsoft.com/office/officeart/2018/2/layout/IconLabelList"/>
    <dgm:cxn modelId="{2DAA881A-5A76-4D4E-AD53-6DAF8EFB0B8D}" type="presParOf" srcId="{42023730-502D-46D6-A574-8E9A76B844E3}" destId="{3DCC14B7-9312-47EE-BAEC-12DBA65A4D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A3A52-33AE-4B72-910A-10FBA2B06046}">
      <dsp:nvSpPr>
        <dsp:cNvPr id="0" name=""/>
        <dsp:cNvSpPr/>
      </dsp:nvSpPr>
      <dsp:spPr>
        <a:xfrm>
          <a:off x="0" y="2185"/>
          <a:ext cx="5124159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7757F-568F-4F08-B0CE-24C120A4C835}">
      <dsp:nvSpPr>
        <dsp:cNvPr id="0" name=""/>
        <dsp:cNvSpPr/>
      </dsp:nvSpPr>
      <dsp:spPr>
        <a:xfrm>
          <a:off x="335004" y="251362"/>
          <a:ext cx="609099" cy="609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C7C7F-3ACF-410E-8C51-48CD3B78756C}">
      <dsp:nvSpPr>
        <dsp:cNvPr id="0" name=""/>
        <dsp:cNvSpPr/>
      </dsp:nvSpPr>
      <dsp:spPr>
        <a:xfrm>
          <a:off x="1279109" y="2185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Prevalenza della depressione nel paziente diabetico: 30% (nella popolazione generale 6,7%);</a:t>
          </a:r>
          <a:endParaRPr lang="en-US" sz="1600" kern="1200" dirty="0"/>
        </a:p>
      </dsp:txBody>
      <dsp:txXfrm>
        <a:off x="1279109" y="2185"/>
        <a:ext cx="3845049" cy="1107454"/>
      </dsp:txXfrm>
    </dsp:sp>
    <dsp:sp modelId="{77BA7AA3-00C5-45CA-85AD-61840A1D91E1}">
      <dsp:nvSpPr>
        <dsp:cNvPr id="0" name=""/>
        <dsp:cNvSpPr/>
      </dsp:nvSpPr>
      <dsp:spPr>
        <a:xfrm>
          <a:off x="0" y="1386503"/>
          <a:ext cx="5124159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769DC-4E5A-46E8-9FC0-FBD09276AAA8}">
      <dsp:nvSpPr>
        <dsp:cNvPr id="0" name=""/>
        <dsp:cNvSpPr/>
      </dsp:nvSpPr>
      <dsp:spPr>
        <a:xfrm>
          <a:off x="335004" y="1635680"/>
          <a:ext cx="609099" cy="609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AC30F-630F-4E0B-9024-F9CF85942003}">
      <dsp:nvSpPr>
        <dsp:cNvPr id="0" name=""/>
        <dsp:cNvSpPr/>
      </dsp:nvSpPr>
      <dsp:spPr>
        <a:xfrm>
          <a:off x="1279109" y="1386503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Fattori di rischio: sesso femminile, stato coniugale (divorzio), comorbidità;</a:t>
          </a:r>
          <a:endParaRPr lang="en-US" sz="1600" kern="1200" dirty="0"/>
        </a:p>
      </dsp:txBody>
      <dsp:txXfrm>
        <a:off x="1279109" y="1386503"/>
        <a:ext cx="3845049" cy="1107454"/>
      </dsp:txXfrm>
    </dsp:sp>
    <dsp:sp modelId="{9B260047-2F7C-41CF-8EFC-D1AB536DCF53}">
      <dsp:nvSpPr>
        <dsp:cNvPr id="0" name=""/>
        <dsp:cNvSpPr/>
      </dsp:nvSpPr>
      <dsp:spPr>
        <a:xfrm>
          <a:off x="0" y="2770821"/>
          <a:ext cx="5124159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0EA2A-1D2C-43FA-BDA6-7FC51788F624}">
      <dsp:nvSpPr>
        <dsp:cNvPr id="0" name=""/>
        <dsp:cNvSpPr/>
      </dsp:nvSpPr>
      <dsp:spPr>
        <a:xfrm>
          <a:off x="335004" y="3019998"/>
          <a:ext cx="609099" cy="609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D6F97-0244-41B9-8ABA-22512F1E3856}">
      <dsp:nvSpPr>
        <dsp:cNvPr id="0" name=""/>
        <dsp:cNvSpPr/>
      </dsp:nvSpPr>
      <dsp:spPr>
        <a:xfrm>
          <a:off x="1279109" y="2770821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Diminuisce la qualità della vita;</a:t>
          </a:r>
          <a:endParaRPr lang="en-US" sz="1600" kern="1200"/>
        </a:p>
      </dsp:txBody>
      <dsp:txXfrm>
        <a:off x="1279109" y="2770821"/>
        <a:ext cx="3845049" cy="1107454"/>
      </dsp:txXfrm>
    </dsp:sp>
    <dsp:sp modelId="{9231B68D-ADA2-4474-A8AD-FE2B95C71D30}">
      <dsp:nvSpPr>
        <dsp:cNvPr id="0" name=""/>
        <dsp:cNvSpPr/>
      </dsp:nvSpPr>
      <dsp:spPr>
        <a:xfrm>
          <a:off x="0" y="4155139"/>
          <a:ext cx="5124159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4C6CA-DE3F-45E9-91C9-D6050CDB5E28}">
      <dsp:nvSpPr>
        <dsp:cNvPr id="0" name=""/>
        <dsp:cNvSpPr/>
      </dsp:nvSpPr>
      <dsp:spPr>
        <a:xfrm>
          <a:off x="335004" y="4404316"/>
          <a:ext cx="609099" cy="609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41570-2861-4DF5-9A30-C66043B20D88}">
      <dsp:nvSpPr>
        <dsp:cNvPr id="0" name=""/>
        <dsp:cNvSpPr/>
      </dsp:nvSpPr>
      <dsp:spPr>
        <a:xfrm>
          <a:off x="1279109" y="4155139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Maggiore utilizzo di risorse sanitarie</a:t>
          </a:r>
          <a:endParaRPr lang="en-US" sz="1600" kern="1200"/>
        </a:p>
      </dsp:txBody>
      <dsp:txXfrm>
        <a:off x="1279109" y="4155139"/>
        <a:ext cx="3845049" cy="110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2338A-0722-468D-9792-679716028D47}">
      <dsp:nvSpPr>
        <dsp:cNvPr id="0" name=""/>
        <dsp:cNvSpPr/>
      </dsp:nvSpPr>
      <dsp:spPr>
        <a:xfrm>
          <a:off x="0" y="855526"/>
          <a:ext cx="5124159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2918D-4DFE-49EF-AE5F-91EE024A8B7D}">
      <dsp:nvSpPr>
        <dsp:cNvPr id="0" name=""/>
        <dsp:cNvSpPr/>
      </dsp:nvSpPr>
      <dsp:spPr>
        <a:xfrm>
          <a:off x="477778" y="1210899"/>
          <a:ext cx="868688" cy="868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5EFD8-AFC1-41CE-AC2D-BDB6A7C7329D}">
      <dsp:nvSpPr>
        <dsp:cNvPr id="0" name=""/>
        <dsp:cNvSpPr/>
      </dsp:nvSpPr>
      <dsp:spPr>
        <a:xfrm>
          <a:off x="1824245" y="855526"/>
          <a:ext cx="3299913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Come mai maggiore prevalenza di depressione nei pazienti diabetici?</a:t>
          </a:r>
          <a:endParaRPr lang="en-US" sz="2000" kern="1200" dirty="0"/>
        </a:p>
      </dsp:txBody>
      <dsp:txXfrm>
        <a:off x="1824245" y="855526"/>
        <a:ext cx="3299913" cy="1579433"/>
      </dsp:txXfrm>
    </dsp:sp>
    <dsp:sp modelId="{3EEB588D-CE07-4091-BCF5-7B11F4446586}">
      <dsp:nvSpPr>
        <dsp:cNvPr id="0" name=""/>
        <dsp:cNvSpPr/>
      </dsp:nvSpPr>
      <dsp:spPr>
        <a:xfrm>
          <a:off x="0" y="2829818"/>
          <a:ext cx="5124159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CBE49-E897-430D-88EC-52428D26AE48}">
      <dsp:nvSpPr>
        <dsp:cNvPr id="0" name=""/>
        <dsp:cNvSpPr/>
      </dsp:nvSpPr>
      <dsp:spPr>
        <a:xfrm>
          <a:off x="477778" y="3185191"/>
          <a:ext cx="868688" cy="868688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724FB-4457-46BB-B9FB-88EA187C1258}">
      <dsp:nvSpPr>
        <dsp:cNvPr id="0" name=""/>
        <dsp:cNvSpPr/>
      </dsp:nvSpPr>
      <dsp:spPr>
        <a:xfrm>
          <a:off x="1824245" y="2829818"/>
          <a:ext cx="3299913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0000"/>
              </a:solidFill>
            </a:rPr>
            <a:t>Nessuno</a:t>
          </a:r>
          <a:r>
            <a:rPr lang="en-US" sz="2000" b="1" kern="1200" dirty="0">
              <a:solidFill>
                <a:srgbClr val="FF0000"/>
              </a:solidFill>
            </a:rPr>
            <a:t> studio </a:t>
          </a:r>
          <a:r>
            <a:rPr lang="en-US" sz="2000" b="1" kern="1200" dirty="0" err="1">
              <a:solidFill>
                <a:srgbClr val="FF0000"/>
              </a:solidFill>
            </a:rPr>
            <a:t>sul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Rischio</a:t>
          </a:r>
          <a:r>
            <a:rPr lang="en-US" sz="2000" b="1" kern="1200" dirty="0">
              <a:solidFill>
                <a:srgbClr val="FF0000"/>
              </a:solidFill>
            </a:rPr>
            <a:t> CV </a:t>
          </a:r>
          <a:r>
            <a:rPr lang="en-US" sz="2000" b="1" kern="1200" dirty="0" err="1">
              <a:solidFill>
                <a:srgbClr val="FF0000"/>
              </a:solidFill>
            </a:rPr>
            <a:t>nel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paziente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diabetico</a:t>
          </a:r>
          <a:r>
            <a:rPr lang="en-US" sz="2000" b="1" kern="1200" dirty="0">
              <a:solidFill>
                <a:srgbClr val="FF0000"/>
              </a:solidFill>
            </a:rPr>
            <a:t> affetto da </a:t>
          </a:r>
          <a:r>
            <a:rPr lang="en-US" sz="2000" b="1" kern="1200" dirty="0" err="1">
              <a:solidFill>
                <a:srgbClr val="FF0000"/>
              </a:solidFill>
            </a:rPr>
            <a:t>depressione</a:t>
          </a:r>
          <a:r>
            <a:rPr lang="en-US" sz="2000" b="1" kern="1200" dirty="0">
              <a:solidFill>
                <a:srgbClr val="FF0000"/>
              </a:solidFill>
            </a:rPr>
            <a:t>.</a:t>
          </a:r>
        </a:p>
      </dsp:txBody>
      <dsp:txXfrm>
        <a:off x="1824245" y="2829818"/>
        <a:ext cx="3299913" cy="1579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581E7-4D5C-4079-9AB9-8CFD7EA1AB6C}">
      <dsp:nvSpPr>
        <dsp:cNvPr id="0" name=""/>
        <dsp:cNvSpPr/>
      </dsp:nvSpPr>
      <dsp:spPr>
        <a:xfrm>
          <a:off x="873384" y="676367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0F4CC-D852-41F3-829B-84026C3CF2D5}">
      <dsp:nvSpPr>
        <dsp:cNvPr id="0" name=""/>
        <dsp:cNvSpPr/>
      </dsp:nvSpPr>
      <dsp:spPr>
        <a:xfrm>
          <a:off x="53540" y="23818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 pazienti depressi hanno un Rischio Cardiovascolare maggiore?</a:t>
          </a:r>
          <a:endParaRPr lang="en-US" sz="1500" kern="1200"/>
        </a:p>
      </dsp:txBody>
      <dsp:txXfrm>
        <a:off x="53540" y="2381882"/>
        <a:ext cx="2981250" cy="720000"/>
      </dsp:txXfrm>
    </dsp:sp>
    <dsp:sp modelId="{18073D97-0D92-40A7-92FF-A48E12FE445A}">
      <dsp:nvSpPr>
        <dsp:cNvPr id="0" name=""/>
        <dsp:cNvSpPr/>
      </dsp:nvSpPr>
      <dsp:spPr>
        <a:xfrm>
          <a:off x="4376353" y="676367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553B5-25C2-4F3E-BE2E-A506A70D9BF4}">
      <dsp:nvSpPr>
        <dsp:cNvPr id="0" name=""/>
        <dsp:cNvSpPr/>
      </dsp:nvSpPr>
      <dsp:spPr>
        <a:xfrm>
          <a:off x="3556509" y="23818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 pazienti depressi utilizzano più risorse sanitarie?</a:t>
          </a:r>
          <a:endParaRPr lang="en-US" sz="1500" kern="1200" dirty="0"/>
        </a:p>
      </dsp:txBody>
      <dsp:txXfrm>
        <a:off x="3556509" y="2381882"/>
        <a:ext cx="298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A5F57-37BE-4393-A8A5-76634B5F645B}">
      <dsp:nvSpPr>
        <dsp:cNvPr id="0" name=""/>
        <dsp:cNvSpPr/>
      </dsp:nvSpPr>
      <dsp:spPr>
        <a:xfrm>
          <a:off x="566030" y="790617"/>
          <a:ext cx="877377" cy="877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A93FE-C40A-49E8-8B8E-21336E15E703}">
      <dsp:nvSpPr>
        <dsp:cNvPr id="0" name=""/>
        <dsp:cNvSpPr/>
      </dsp:nvSpPr>
      <dsp:spPr>
        <a:xfrm>
          <a:off x="29855" y="1997632"/>
          <a:ext cx="1949728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Nei pazienti depressi il Rischio Cardiovascolare è minore</a:t>
          </a:r>
          <a:endParaRPr lang="en-US" sz="1600" kern="1200" dirty="0"/>
        </a:p>
      </dsp:txBody>
      <dsp:txXfrm>
        <a:off x="29855" y="1997632"/>
        <a:ext cx="1949728" cy="990000"/>
      </dsp:txXfrm>
    </dsp:sp>
    <dsp:sp modelId="{E2B3F583-B76D-4BB2-BC82-2CE1305290AE}">
      <dsp:nvSpPr>
        <dsp:cNvPr id="0" name=""/>
        <dsp:cNvSpPr/>
      </dsp:nvSpPr>
      <dsp:spPr>
        <a:xfrm>
          <a:off x="5241875" y="834591"/>
          <a:ext cx="877377" cy="877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0F708-9464-458C-8114-1FAC7E907453}">
      <dsp:nvSpPr>
        <dsp:cNvPr id="0" name=""/>
        <dsp:cNvSpPr/>
      </dsp:nvSpPr>
      <dsp:spPr>
        <a:xfrm>
          <a:off x="2320785" y="1997632"/>
          <a:ext cx="1949728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 </a:t>
          </a:r>
          <a:r>
            <a:rPr lang="it-IT" sz="1600" kern="1200" dirty="0"/>
            <a:t>pazienti depressi spendono 300 € in più all’anno</a:t>
          </a:r>
          <a:endParaRPr lang="en-US" sz="1600" kern="1200" dirty="0"/>
        </a:p>
      </dsp:txBody>
      <dsp:txXfrm>
        <a:off x="2320785" y="1997632"/>
        <a:ext cx="1949728" cy="990000"/>
      </dsp:txXfrm>
    </dsp:sp>
    <dsp:sp modelId="{CBB7935D-E20D-4A8F-8387-7AC34D4A1B72}">
      <dsp:nvSpPr>
        <dsp:cNvPr id="0" name=""/>
        <dsp:cNvSpPr/>
      </dsp:nvSpPr>
      <dsp:spPr>
        <a:xfrm>
          <a:off x="2858392" y="813420"/>
          <a:ext cx="877377" cy="877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C14B7-9312-47EE-BAEC-12DBA65A4DE8}">
      <dsp:nvSpPr>
        <dsp:cNvPr id="0" name=""/>
        <dsp:cNvSpPr/>
      </dsp:nvSpPr>
      <dsp:spPr>
        <a:xfrm>
          <a:off x="4611716" y="1997632"/>
          <a:ext cx="1949728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Effettuano</a:t>
          </a:r>
          <a:r>
            <a:rPr lang="en-US" sz="1600" kern="1200" dirty="0"/>
            <a:t> </a:t>
          </a:r>
          <a:r>
            <a:rPr lang="en-US" sz="1600" kern="1200" dirty="0" err="1"/>
            <a:t>più</a:t>
          </a:r>
          <a:r>
            <a:rPr lang="en-US" sz="1600" kern="1200" dirty="0"/>
            <a:t> </a:t>
          </a:r>
          <a:r>
            <a:rPr lang="en-US" sz="1600" kern="1200" dirty="0" err="1"/>
            <a:t>visite</a:t>
          </a:r>
          <a:r>
            <a:rPr lang="en-US" sz="1600" kern="1200" dirty="0"/>
            <a:t> ed </a:t>
          </a:r>
          <a:r>
            <a:rPr lang="en-US" sz="1600" kern="1200" dirty="0" err="1"/>
            <a:t>esami</a:t>
          </a:r>
          <a:r>
            <a:rPr lang="en-US" sz="1600" kern="1200" dirty="0"/>
            <a:t>, </a:t>
          </a:r>
          <a:r>
            <a:rPr lang="en-US" sz="1600" kern="1200" dirty="0" err="1"/>
            <a:t>assumono</a:t>
          </a:r>
          <a:r>
            <a:rPr lang="en-US" sz="1600" kern="1200" dirty="0"/>
            <a:t> </a:t>
          </a:r>
          <a:r>
            <a:rPr lang="en-US" sz="1600" kern="1200" dirty="0" err="1"/>
            <a:t>più</a:t>
          </a:r>
          <a:r>
            <a:rPr lang="en-US" sz="1600" kern="1200" dirty="0"/>
            <a:t> </a:t>
          </a:r>
          <a:r>
            <a:rPr lang="en-US" sz="1600" kern="1200" dirty="0" err="1"/>
            <a:t>farmaci</a:t>
          </a:r>
          <a:endParaRPr lang="en-US" sz="1600" kern="1200" dirty="0"/>
        </a:p>
      </dsp:txBody>
      <dsp:txXfrm>
        <a:off x="4611716" y="1997632"/>
        <a:ext cx="1949728" cy="9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C9B2-CDA0-46C8-AEBF-2D48BEF16FA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2CB82-51B7-4753-9F4D-288D54487F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45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69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43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81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717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17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74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51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74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31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58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55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B82-51B7-4753-9F4D-288D54487F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1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9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94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80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53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80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81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1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7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7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99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55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25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31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3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2BE9-EA2A-4BF8-83F8-6408E527DF95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3C2AC0-18D0-451D-B066-23E8F7323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7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14E061-3D84-48C8-995F-B65198039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545" y="717682"/>
            <a:ext cx="6622367" cy="146752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2400" dirty="0"/>
              <a:t>Università degli studi di Genova</a:t>
            </a:r>
            <a:br>
              <a:rPr lang="it-IT" sz="3000" dirty="0"/>
            </a:br>
            <a:r>
              <a:rPr lang="it-IT" sz="1800" dirty="0"/>
              <a:t>SCUOLA DI SCIENZE MEDICHE E FARMACEUTICHE</a:t>
            </a:r>
            <a:br>
              <a:rPr lang="it-IT" sz="1800" dirty="0"/>
            </a:br>
            <a:r>
              <a:rPr lang="it-IT" sz="1800" dirty="0"/>
              <a:t>CORSO DI LAUREA IN MEDICINA E CHIRURGIA</a:t>
            </a:r>
            <a:br>
              <a:rPr lang="it-IT" sz="3000" dirty="0"/>
            </a:br>
            <a:r>
              <a:rPr lang="it-IT" sz="1350" dirty="0"/>
              <a:t>Anno accademico 2018-2019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87594D-334A-456E-9D69-3F761A213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769" y="3208450"/>
            <a:ext cx="6369916" cy="8185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11200" dirty="0">
                <a:solidFill>
                  <a:srgbClr val="FF0000"/>
                </a:solidFill>
              </a:rPr>
              <a:t>La depressione nel paziente diabetico: utilizzo di risorse sanitarie e correlazione con il rischio cardiovascolare.</a:t>
            </a:r>
          </a:p>
          <a:p>
            <a:endParaRPr lang="it-IT" sz="2325" dirty="0">
              <a:solidFill>
                <a:schemeClr val="tx1"/>
              </a:solidFill>
            </a:endParaRPr>
          </a:p>
          <a:p>
            <a:endParaRPr lang="it-IT" sz="2325" dirty="0">
              <a:solidFill>
                <a:schemeClr val="tx1"/>
              </a:solidFill>
            </a:endParaRPr>
          </a:p>
          <a:p>
            <a:r>
              <a:rPr lang="it-IT" sz="4200" dirty="0">
                <a:solidFill>
                  <a:schemeClr val="tx1"/>
                </a:solidFill>
              </a:rPr>
              <a:t>Relatore                                                                                                 Candidata</a:t>
            </a:r>
          </a:p>
          <a:p>
            <a:r>
              <a:rPr lang="it-IT" sz="4200" dirty="0">
                <a:solidFill>
                  <a:schemeClr val="tx1"/>
                </a:solidFill>
              </a:rPr>
              <a:t>Prof. Andrea </a:t>
            </a:r>
            <a:r>
              <a:rPr lang="it-IT" sz="4200" dirty="0" err="1">
                <a:solidFill>
                  <a:schemeClr val="tx1"/>
                </a:solidFill>
              </a:rPr>
              <a:t>Stimamiglio</a:t>
            </a:r>
            <a:r>
              <a:rPr lang="it-IT" sz="4200" dirty="0">
                <a:solidFill>
                  <a:schemeClr val="tx1"/>
                </a:solidFill>
              </a:rPr>
              <a:t>                                                                    Francesca Costantini</a:t>
            </a:r>
          </a:p>
          <a:p>
            <a:r>
              <a:rPr lang="it-IT" sz="4200" dirty="0">
                <a:solidFill>
                  <a:schemeClr val="tx1"/>
                </a:solidFill>
              </a:rPr>
              <a:t>Correlatore </a:t>
            </a:r>
          </a:p>
          <a:p>
            <a:r>
              <a:rPr lang="it-IT" sz="4200" dirty="0">
                <a:solidFill>
                  <a:schemeClr val="tx1"/>
                </a:solidFill>
              </a:rPr>
              <a:t>Dott. Enrico Rizza                                   </a:t>
            </a:r>
          </a:p>
          <a:p>
            <a:pPr algn="ctr"/>
            <a:endParaRPr lang="it-IT" sz="165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D0B1D7-FE0B-4FDA-9DFD-B327EBBB1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459" y="2191226"/>
            <a:ext cx="818537" cy="81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34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FE119-2449-4EA0-8F83-53FED5C5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di risorse sanitarie: gli accessi presso il MMG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80BD23-DE7D-48BF-AB9B-F5BDC638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3 Accessi </a:t>
            </a:r>
            <a:r>
              <a:rPr lang="it-IT" dirty="0"/>
              <a:t>mensili per i pazienti depressi</a:t>
            </a:r>
          </a:p>
          <a:p>
            <a:r>
              <a:rPr lang="it-IT" b="1" dirty="0"/>
              <a:t>2,3 Accessi </a:t>
            </a:r>
            <a:r>
              <a:rPr lang="it-IT" dirty="0"/>
              <a:t>mensili per i pazienti non depressi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289D2A-BB8A-4CE9-B43F-D2AC4CAD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15" y="3148646"/>
            <a:ext cx="5739115" cy="34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A8A99-66AB-4770-B958-91C27733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Utilizzo</a:t>
            </a:r>
            <a:r>
              <a:rPr lang="en-US" dirty="0"/>
              <a:t> di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sanitarie</a:t>
            </a:r>
            <a:r>
              <a:rPr lang="en-US" dirty="0"/>
              <a:t>: le </a:t>
            </a:r>
            <a:r>
              <a:rPr lang="en-US" dirty="0" err="1"/>
              <a:t>visite</a:t>
            </a:r>
            <a:r>
              <a:rPr lang="en-US" dirty="0"/>
              <a:t> </a:t>
            </a:r>
            <a:r>
              <a:rPr lang="en-US" dirty="0" err="1"/>
              <a:t>specialistiche</a:t>
            </a:r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272FBE-AD79-48E1-B9F1-6CC0DD016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484" y="2136705"/>
            <a:ext cx="3197531" cy="3767397"/>
          </a:xfrm>
        </p:spPr>
        <p:txBody>
          <a:bodyPr/>
          <a:lstStyle/>
          <a:p>
            <a:r>
              <a:rPr lang="it-IT" dirty="0"/>
              <a:t>I pazienti depressi effettuano in media </a:t>
            </a:r>
            <a:r>
              <a:rPr lang="it-IT" b="1" dirty="0"/>
              <a:t>1 visita specialistica </a:t>
            </a:r>
            <a:r>
              <a:rPr lang="it-IT" dirty="0"/>
              <a:t>in più all’anno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1BE61AF-0F4F-4AAC-A455-F480FD2A6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575" y="4787548"/>
            <a:ext cx="3235398" cy="2833217"/>
          </a:xfrm>
        </p:spPr>
        <p:txBody>
          <a:bodyPr/>
          <a:lstStyle/>
          <a:p>
            <a:r>
              <a:rPr lang="it-IT" dirty="0"/>
              <a:t>I pazienti depressi spendono mediamente </a:t>
            </a:r>
            <a:r>
              <a:rPr lang="it-IT" b="1" dirty="0"/>
              <a:t>17 €</a:t>
            </a:r>
            <a:r>
              <a:rPr lang="it-IT" dirty="0"/>
              <a:t> in più all’anno per visite specialistiche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BD39142-7130-46C2-9CD7-A561D3FF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8" y="4020404"/>
            <a:ext cx="4585724" cy="28332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CC0B5FD-3320-4421-AAD9-CB6EDED25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77" y="1905000"/>
            <a:ext cx="4585723" cy="2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804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1BA8A-A786-4327-8A88-7FB4A1AD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di risorse sanitarie: gli esami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479258-051C-454A-B7BC-FB3876D54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487" y="2136705"/>
            <a:ext cx="3197531" cy="3767397"/>
          </a:xfrm>
        </p:spPr>
        <p:txBody>
          <a:bodyPr/>
          <a:lstStyle/>
          <a:p>
            <a:r>
              <a:rPr lang="it-IT" dirty="0"/>
              <a:t>Ogni anno i pazienti depressi effettuano </a:t>
            </a:r>
            <a:r>
              <a:rPr lang="it-IT" b="1" dirty="0"/>
              <a:t>3,8 esami </a:t>
            </a:r>
            <a:r>
              <a:rPr lang="it-IT" dirty="0"/>
              <a:t>in più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136FC60-3107-47FB-8FD8-E389F1FDC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439" y="4817281"/>
            <a:ext cx="3235398" cy="2833217"/>
          </a:xfrm>
        </p:spPr>
        <p:txBody>
          <a:bodyPr/>
          <a:lstStyle/>
          <a:p>
            <a:r>
              <a:rPr lang="it-IT" dirty="0"/>
              <a:t>Spendono mediamente </a:t>
            </a:r>
            <a:r>
              <a:rPr lang="it-IT" b="1" dirty="0"/>
              <a:t>37€</a:t>
            </a:r>
            <a:r>
              <a:rPr lang="it-IT" dirty="0"/>
              <a:t> in più all’anno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4CE6D23-F628-4F5F-9EA6-7C3F5E37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76" y="1905000"/>
            <a:ext cx="4585724" cy="28332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18EDD58-8A26-4155-9F20-D80EFD3DE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3" y="4020404"/>
            <a:ext cx="4585721" cy="2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498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7D991-1937-4E49-A231-0DFE816C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di risorse sanitarie: i farmaci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C76B5F-5D64-4122-AF89-13F9911AD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486" y="2221215"/>
            <a:ext cx="3197531" cy="3767397"/>
          </a:xfrm>
        </p:spPr>
        <p:txBody>
          <a:bodyPr/>
          <a:lstStyle/>
          <a:p>
            <a:r>
              <a:rPr lang="it-IT" dirty="0"/>
              <a:t>I pazienti depressi assumono </a:t>
            </a:r>
            <a:r>
              <a:rPr lang="it-IT" b="1" dirty="0"/>
              <a:t>16 farmaci</a:t>
            </a:r>
            <a:r>
              <a:rPr lang="it-IT" dirty="0"/>
              <a:t> in più</a:t>
            </a: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E3DC84-B7A8-44C0-92D7-89117A12E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9002" y="4817281"/>
            <a:ext cx="3235398" cy="2833217"/>
          </a:xfrm>
        </p:spPr>
        <p:txBody>
          <a:bodyPr/>
          <a:lstStyle/>
          <a:p>
            <a:r>
              <a:rPr lang="it-IT" dirty="0"/>
              <a:t>I pazienti depressi spendono circa </a:t>
            </a:r>
            <a:r>
              <a:rPr lang="it-IT" b="1" dirty="0"/>
              <a:t>250 € </a:t>
            </a:r>
            <a:r>
              <a:rPr lang="it-IT" dirty="0"/>
              <a:t>in più all’anno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2B45E0-9226-4920-82D9-C2E1AA69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10" y="1905000"/>
            <a:ext cx="4585723" cy="28332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86F20B-3053-4D18-A990-93855247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1" y="4024783"/>
            <a:ext cx="4585722" cy="2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367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A53DE-E74C-4D19-A310-B8072D6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Conclusioni</a:t>
            </a:r>
            <a:br>
              <a:rPr lang="it-IT" dirty="0"/>
            </a:br>
            <a:r>
              <a:rPr lang="it-IT" sz="2200" dirty="0"/>
              <a:t>Il primo studio a calcolare il Rischio CV nei pazienti diabetici depressi</a:t>
            </a:r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D5F77AEC-D7EE-43AC-BF23-F6B031311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581647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2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765C23-252A-4DE7-B05B-DE0C6AF4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rPr lang="it-IT"/>
              <a:t>Limiti dello studio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227396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56BFD-8E28-42CD-A600-265004AD4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r>
              <a:rPr lang="it-IT" dirty="0"/>
              <a:t>Media di età della popolazione in esame: 75,6 anni;</a:t>
            </a:r>
          </a:p>
          <a:p>
            <a:r>
              <a:rPr lang="it-IT" dirty="0"/>
              <a:t>Il calcolatore del Rischio CV è stato validato fra i 45 e i 65 anni dall’</a:t>
            </a:r>
            <a:r>
              <a:rPr lang="it-IT" i="1" dirty="0" err="1"/>
              <a:t>European</a:t>
            </a:r>
            <a:r>
              <a:rPr lang="it-IT" i="1" dirty="0"/>
              <a:t> Society of </a:t>
            </a:r>
            <a:r>
              <a:rPr lang="it-IT" i="1" dirty="0" err="1"/>
              <a:t>Cardiology</a:t>
            </a:r>
            <a:r>
              <a:rPr lang="it-IT" i="1" dirty="0"/>
              <a:t>.</a:t>
            </a:r>
          </a:p>
          <a:p>
            <a:r>
              <a:rPr lang="it-IT" dirty="0"/>
              <a:t>Non tutti i medici hanno raccolto puntualmente i dati dei pazienti.</a:t>
            </a:r>
          </a:p>
        </p:txBody>
      </p:sp>
    </p:spTree>
    <p:extLst>
      <p:ext uri="{BB962C8B-B14F-4D97-AF65-F5344CB8AC3E}">
        <p14:creationId xmlns:p14="http://schemas.microsoft.com/office/powerpoint/2010/main" val="10626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A14332-E6FE-439C-8CB0-F3EB67E17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87EA16-26FA-434E-9381-005BA5FE8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5655562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7BEE56E-CA49-4046-AAFC-8956E623E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208" y="967417"/>
            <a:ext cx="5006411" cy="3943250"/>
          </a:xfrm>
        </p:spPr>
        <p:txBody>
          <a:bodyPr>
            <a:normAutofit/>
          </a:bodyPr>
          <a:lstStyle/>
          <a:p>
            <a:r>
              <a:rPr lang="it-IT" sz="3500">
                <a:solidFill>
                  <a:srgbClr val="FEFFFF"/>
                </a:solidFill>
              </a:rPr>
              <a:t>Grazie per l’attenzione!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54F20C33-0150-4D68-8B71-CBCF1FCAA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303002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Elemento grafico 8" descr="Orecchio">
            <a:extLst>
              <a:ext uri="{FF2B5EF4-FFF2-40B4-BE49-F238E27FC236}">
                <a16:creationId xmlns:a16="http://schemas.microsoft.com/office/drawing/2014/main" id="{312747F9-85C9-419F-BD84-DC46AE1DA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8190" y="2405154"/>
            <a:ext cx="2043182" cy="20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213E8B-88EA-45B6-A914-B5B98FBA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19" y="3101093"/>
            <a:ext cx="2099391" cy="3029344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Depressione nel paziente diabetico</a:t>
            </a:r>
            <a:br>
              <a:rPr lang="it-IT" sz="2000" dirty="0">
                <a:solidFill>
                  <a:schemeClr val="bg1"/>
                </a:solidFill>
              </a:rPr>
            </a:b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Cosa sappiamo?</a:t>
            </a: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04C03644-C729-4C4F-B59B-7C79970EA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963956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3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BF1A81-6F4B-4FD3-90CA-3B0D3446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19" y="3101093"/>
            <a:ext cx="2099391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bg1"/>
                </a:solidFill>
              </a:rPr>
              <a:t>Depressione nel paziente diabetico</a:t>
            </a:r>
            <a:br>
              <a:rPr lang="it-IT" sz="2000" dirty="0">
                <a:solidFill>
                  <a:schemeClr val="bg1"/>
                </a:solidFill>
              </a:rPr>
            </a:b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Cosa ancora non sappiamo?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25C4178-D44A-4F12-A170-843944329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444836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4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C23FC-5B7D-42D3-B117-EF194518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>
            <a:normAutofit/>
          </a:bodyPr>
          <a:lstStyle/>
          <a:p>
            <a:r>
              <a:rPr lang="it-IT"/>
              <a:t>Scopo dello studio: un’analisi multivariata</a:t>
            </a:r>
            <a:endParaRPr lang="it-IT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8A81BDB-54EC-4C2E-AA48-C11CE84BC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130253"/>
              </p:ext>
            </p:extLst>
          </p:nvPr>
        </p:nvGraphicFramePr>
        <p:xfrm>
          <a:off x="127635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58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A696357-B315-4D9E-BB00-C5180F54B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72F6C6C-999D-43D5-AC07-AF342514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5">
            <a:extLst>
              <a:ext uri="{FF2B5EF4-FFF2-40B4-BE49-F238E27FC236}">
                <a16:creationId xmlns:a16="http://schemas.microsoft.com/office/drawing/2014/main" id="{EC04F56B-9315-467D-9EEF-52DE7F0B5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A7038F-C582-4C4D-B37D-E85B8D54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it-IT" sz="2800">
                <a:solidFill>
                  <a:srgbClr val="FEFFFF"/>
                </a:solidFill>
              </a:rPr>
              <a:t>Metodi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9A7B670-501C-46D5-9E4B-26634EFB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031999"/>
            <a:ext cx="2681358" cy="4166973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EFFFF"/>
                </a:solidFill>
              </a:rPr>
              <a:t>17 MMG della AFT 22;</a:t>
            </a:r>
          </a:p>
          <a:p>
            <a:endParaRPr lang="it-IT" dirty="0">
              <a:solidFill>
                <a:srgbClr val="FEFFFF"/>
              </a:solidFill>
            </a:endParaRPr>
          </a:p>
          <a:p>
            <a:r>
              <a:rPr lang="it-IT" dirty="0">
                <a:solidFill>
                  <a:srgbClr val="FEFFFF"/>
                </a:solidFill>
              </a:rPr>
              <a:t>24780 pazienti; 2172 pazienti diabetici.</a:t>
            </a:r>
          </a:p>
          <a:p>
            <a:endParaRPr lang="it-IT" dirty="0">
              <a:solidFill>
                <a:srgbClr val="FEFFFF"/>
              </a:solidFill>
            </a:endParaRPr>
          </a:p>
          <a:p>
            <a:r>
              <a:rPr lang="it-IT" dirty="0">
                <a:solidFill>
                  <a:srgbClr val="FEFFFF"/>
                </a:solidFill>
              </a:rPr>
              <a:t>539 pazienti eleggibili: </a:t>
            </a:r>
          </a:p>
          <a:p>
            <a:pPr lvl="1"/>
            <a:r>
              <a:rPr lang="it-IT" dirty="0">
                <a:solidFill>
                  <a:srgbClr val="FEFFFF"/>
                </a:solidFill>
              </a:rPr>
              <a:t>fumo</a:t>
            </a:r>
          </a:p>
          <a:p>
            <a:pPr lvl="1"/>
            <a:r>
              <a:rPr lang="it-IT" dirty="0">
                <a:solidFill>
                  <a:srgbClr val="FEFFFF"/>
                </a:solidFill>
              </a:rPr>
              <a:t>pressione sistolica</a:t>
            </a:r>
          </a:p>
          <a:p>
            <a:pPr lvl="1"/>
            <a:r>
              <a:rPr lang="it-IT" dirty="0">
                <a:solidFill>
                  <a:srgbClr val="FEFFFF"/>
                </a:solidFill>
              </a:rPr>
              <a:t>colesterolo</a:t>
            </a:r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204079-AB51-4701-B0D6-11664F911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4000"/>
                    </a14:imgEffect>
                  </a14:imgLayer>
                </a14:imgProps>
              </a:ext>
            </a:extLst>
          </a:blip>
          <a:srcRect l="13978" t="13719" r="24871" b="6628"/>
          <a:stretch/>
        </p:blipFill>
        <p:spPr>
          <a:xfrm>
            <a:off x="3300239" y="2031999"/>
            <a:ext cx="5512012" cy="4038601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9CF0C321-DB57-4FF5-9C51-AEE2AADED400}"/>
              </a:ext>
            </a:extLst>
          </p:cNvPr>
          <p:cNvSpPr/>
          <p:nvPr/>
        </p:nvSpPr>
        <p:spPr>
          <a:xfrm>
            <a:off x="5228339" y="4506811"/>
            <a:ext cx="691258" cy="42407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C002D65-E895-4DC8-A8A3-E6DFBC53E441}"/>
              </a:ext>
            </a:extLst>
          </p:cNvPr>
          <p:cNvSpPr/>
          <p:nvPr/>
        </p:nvSpPr>
        <p:spPr>
          <a:xfrm>
            <a:off x="4776374" y="3903450"/>
            <a:ext cx="691258" cy="42407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F38CCDC-8F66-4324-8BA7-B4605AACD764}"/>
              </a:ext>
            </a:extLst>
          </p:cNvPr>
          <p:cNvSpPr/>
          <p:nvPr/>
        </p:nvSpPr>
        <p:spPr>
          <a:xfrm>
            <a:off x="7149947" y="2889361"/>
            <a:ext cx="691258" cy="42407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244B100-55C2-47EF-9388-8D734A9A7169}"/>
              </a:ext>
            </a:extLst>
          </p:cNvPr>
          <p:cNvSpPr/>
          <p:nvPr/>
        </p:nvSpPr>
        <p:spPr>
          <a:xfrm>
            <a:off x="5890040" y="2498035"/>
            <a:ext cx="691258" cy="42407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3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0198FC-E9BC-4E8E-9ABA-C7C72E89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8143735" cy="1259894"/>
          </a:xfrm>
        </p:spPr>
        <p:txBody>
          <a:bodyPr>
            <a:normAutofit/>
          </a:bodyPr>
          <a:lstStyle/>
          <a:p>
            <a:r>
              <a:rPr lang="it-IT" sz="3600"/>
              <a:t>Caratteristiche demografiche</a:t>
            </a:r>
            <a:endParaRPr lang="it-IT" sz="3600" dirty="0"/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D16F1E-F715-431F-9BAF-2A97241C8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133600"/>
            <a:ext cx="3841989" cy="3759253"/>
          </a:xfrm>
        </p:spPr>
        <p:txBody>
          <a:bodyPr>
            <a:normAutofit/>
          </a:bodyPr>
          <a:lstStyle/>
          <a:p>
            <a:r>
              <a:rPr lang="it-IT" sz="1800"/>
              <a:t>50% femmine</a:t>
            </a:r>
          </a:p>
          <a:p>
            <a:pPr marL="0" indent="0">
              <a:buNone/>
            </a:pPr>
            <a:r>
              <a:rPr lang="it-IT" sz="1800"/>
              <a:t>      50% maschi</a:t>
            </a:r>
          </a:p>
          <a:p>
            <a:endParaRPr lang="it-IT" sz="1800"/>
          </a:p>
          <a:p>
            <a:r>
              <a:rPr lang="it-IT" sz="1800"/>
              <a:t>Età media: 75,6 anni</a:t>
            </a:r>
          </a:p>
          <a:p>
            <a:pPr marL="0" indent="0">
              <a:buNone/>
            </a:pPr>
            <a:endParaRPr lang="it-IT" sz="1800"/>
          </a:p>
          <a:p>
            <a:r>
              <a:rPr lang="it-IT" sz="1800"/>
              <a:t>Depressione: 40%</a:t>
            </a:r>
          </a:p>
          <a:p>
            <a:endParaRPr lang="it-IT" sz="1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CDFF41-9470-44E6-8092-FB0DE398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38" y="1905000"/>
            <a:ext cx="5126666" cy="3167430"/>
          </a:xfrm>
          <a:prstGeom prst="rect">
            <a:avLst/>
          </a:prstGeom>
        </p:spPr>
      </p:pic>
      <p:sp>
        <p:nvSpPr>
          <p:cNvPr id="44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EF9374-49D0-438D-B4D7-BB1D81EF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8302650" cy="12598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Fattori di rischio per l’insorgenza di depressione nel paziente diabetico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6E905CEB-9769-4E87-9934-3E9788EC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133600"/>
            <a:ext cx="2737709" cy="3759253"/>
          </a:xfrm>
        </p:spPr>
        <p:txBody>
          <a:bodyPr>
            <a:normAutofit/>
          </a:bodyPr>
          <a:lstStyle/>
          <a:p>
            <a:r>
              <a:rPr lang="en-US" dirty="0" err="1"/>
              <a:t>Sesso</a:t>
            </a:r>
            <a:r>
              <a:rPr lang="en-US" dirty="0"/>
              <a:t>: </a:t>
            </a:r>
            <a:r>
              <a:rPr lang="en-US" dirty="0" err="1"/>
              <a:t>soffrono</a:t>
            </a:r>
            <a:r>
              <a:rPr lang="en-US" dirty="0"/>
              <a:t> di </a:t>
            </a:r>
            <a:r>
              <a:rPr lang="en-US" dirty="0" err="1"/>
              <a:t>depressione</a:t>
            </a:r>
            <a:endParaRPr lang="en-US" dirty="0"/>
          </a:p>
          <a:p>
            <a:pPr lvl="1"/>
            <a:r>
              <a:rPr lang="en-US" dirty="0"/>
              <a:t>50% </a:t>
            </a:r>
            <a:r>
              <a:rPr lang="en-US" dirty="0" err="1"/>
              <a:t>femmine</a:t>
            </a:r>
            <a:endParaRPr lang="en-US" dirty="0"/>
          </a:p>
          <a:p>
            <a:pPr lvl="1"/>
            <a:r>
              <a:rPr lang="en-US" dirty="0"/>
              <a:t>30% </a:t>
            </a:r>
            <a:r>
              <a:rPr lang="en-US" dirty="0" err="1"/>
              <a:t>maschi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Età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Depressi</a:t>
            </a:r>
            <a:r>
              <a:rPr lang="en-US" dirty="0"/>
              <a:t>: 75,7</a:t>
            </a:r>
          </a:p>
          <a:p>
            <a:pPr lvl="1"/>
            <a:r>
              <a:rPr lang="en-US" dirty="0"/>
              <a:t>Non </a:t>
            </a:r>
            <a:r>
              <a:rPr lang="en-US" dirty="0" err="1"/>
              <a:t>depressi</a:t>
            </a:r>
            <a:r>
              <a:rPr lang="en-US" dirty="0"/>
              <a:t>: 74,2</a:t>
            </a:r>
          </a:p>
        </p:txBody>
      </p:sp>
      <p:pic>
        <p:nvPicPr>
          <p:cNvPr id="29" name="Segnaposto contenuto 28">
            <a:extLst>
              <a:ext uri="{FF2B5EF4-FFF2-40B4-BE49-F238E27FC236}">
                <a16:creationId xmlns:a16="http://schemas.microsoft.com/office/drawing/2014/main" id="{FE95284C-E32F-4C79-9A04-1195D9EE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85" y="2402166"/>
            <a:ext cx="5215183" cy="3222119"/>
          </a:xfrm>
          <a:prstGeom prst="rect">
            <a:avLst/>
          </a:prstGeom>
        </p:spPr>
      </p:pic>
      <p:sp>
        <p:nvSpPr>
          <p:cNvPr id="60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32"/>
            <a:ext cx="1767505" cy="6853285"/>
            <a:chOff x="6627813" y="195454"/>
            <a:chExt cx="1952625" cy="5678297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825475-43C7-407D-A2A9-C5BE05C8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4438298" cy="12598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pazienti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depressi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hanno un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Rischio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CV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minore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Segnaposto contenuto 38">
            <a:extLst>
              <a:ext uri="{FF2B5EF4-FFF2-40B4-BE49-F238E27FC236}">
                <a16:creationId xmlns:a16="http://schemas.microsoft.com/office/drawing/2014/main" id="{A17D879B-0DAC-4DF8-96C8-A15E9498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56" y="3277960"/>
            <a:ext cx="5775349" cy="3564214"/>
          </a:xfrm>
          <a:prstGeom prst="rect">
            <a:avLst/>
          </a:prstGeom>
        </p:spPr>
      </p:pic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3824C3F3-3308-4CCC-9598-C32F43E0C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071864"/>
              </p:ext>
            </p:extLst>
          </p:nvPr>
        </p:nvGraphicFramePr>
        <p:xfrm>
          <a:off x="5395384" y="245048"/>
          <a:ext cx="3479851" cy="356421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14893">
                  <a:extLst>
                    <a:ext uri="{9D8B030D-6E8A-4147-A177-3AD203B41FA5}">
                      <a16:colId xmlns:a16="http://schemas.microsoft.com/office/drawing/2014/main" val="555523233"/>
                    </a:ext>
                  </a:extLst>
                </a:gridCol>
                <a:gridCol w="1764958">
                  <a:extLst>
                    <a:ext uri="{9D8B030D-6E8A-4147-A177-3AD203B41FA5}">
                      <a16:colId xmlns:a16="http://schemas.microsoft.com/office/drawing/2014/main" val="30572112"/>
                    </a:ext>
                  </a:extLst>
                </a:gridCol>
              </a:tblGrid>
              <a:tr h="690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cap="all" dirty="0">
                          <a:effectLst/>
                        </a:rPr>
                        <a:t>ANALISI MULTIVARIATA</a:t>
                      </a:r>
                      <a:endParaRPr lang="it-IT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60143" marT="160143" marB="1601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cap="all" dirty="0">
                          <a:effectLst/>
                        </a:rPr>
                        <a:t>Rischio CV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60143" marT="160143" marB="160143"/>
                </a:tc>
                <a:extLst>
                  <a:ext uri="{0D108BD9-81ED-4DB2-BD59-A6C34878D82A}">
                    <a16:rowId xmlns:a16="http://schemas.microsoft.com/office/drawing/2014/main" val="3870236388"/>
                  </a:ext>
                </a:extLst>
              </a:tr>
              <a:tr h="632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cap="all" dirty="0">
                          <a:effectLst/>
                        </a:rPr>
                        <a:t>Depressione</a:t>
                      </a:r>
                      <a:endParaRPr lang="it-IT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Coeff</a:t>
                      </a:r>
                      <a:r>
                        <a:rPr lang="it-IT" sz="1400" dirty="0">
                          <a:effectLst/>
                        </a:rPr>
                        <a:t> β -0,0088 p &lt; 0,05 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extLst>
                  <a:ext uri="{0D108BD9-81ED-4DB2-BD59-A6C34878D82A}">
                    <a16:rowId xmlns:a16="http://schemas.microsoft.com/office/drawing/2014/main" val="3527788383"/>
                  </a:ext>
                </a:extLst>
              </a:tr>
              <a:tr h="632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cap="all" dirty="0">
                          <a:effectLst/>
                        </a:rPr>
                        <a:t>Età</a:t>
                      </a:r>
                      <a:endParaRPr lang="it-IT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Coeff</a:t>
                      </a:r>
                      <a:r>
                        <a:rPr lang="it-IT" sz="1400" dirty="0">
                          <a:effectLst/>
                        </a:rPr>
                        <a:t> β 0,0054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 &lt;0,001 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extLst>
                  <a:ext uri="{0D108BD9-81ED-4DB2-BD59-A6C34878D82A}">
                    <a16:rowId xmlns:a16="http://schemas.microsoft.com/office/drawing/2014/main" val="3250111994"/>
                  </a:ext>
                </a:extLst>
              </a:tr>
              <a:tr h="628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cap="all" dirty="0">
                          <a:effectLst/>
                        </a:rPr>
                        <a:t>Sesso (M)</a:t>
                      </a:r>
                      <a:endParaRPr lang="it-IT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Coeff</a:t>
                      </a:r>
                      <a:r>
                        <a:rPr lang="it-IT" sz="1400" dirty="0">
                          <a:effectLst/>
                        </a:rPr>
                        <a:t> β 0,0097 p&lt;0,01 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extLst>
                  <a:ext uri="{0D108BD9-81ED-4DB2-BD59-A6C34878D82A}">
                    <a16:rowId xmlns:a16="http://schemas.microsoft.com/office/drawing/2014/main" val="3048623163"/>
                  </a:ext>
                </a:extLst>
              </a:tr>
              <a:tr h="628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cap="all" dirty="0">
                          <a:effectLst/>
                        </a:rPr>
                        <a:t>Fumo</a:t>
                      </a:r>
                      <a:endParaRPr lang="it-IT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Coeff</a:t>
                      </a:r>
                      <a:r>
                        <a:rPr lang="it-IT" sz="1400" dirty="0">
                          <a:effectLst/>
                        </a:rPr>
                        <a:t> β 0,063 p&lt;0,001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905" marR="138791" marT="138791" marB="138791"/>
                </a:tc>
                <a:extLst>
                  <a:ext uri="{0D108BD9-81ED-4DB2-BD59-A6C34878D82A}">
                    <a16:rowId xmlns:a16="http://schemas.microsoft.com/office/drawing/2014/main" val="3962284282"/>
                  </a:ext>
                </a:extLst>
              </a:tr>
            </a:tbl>
          </a:graphicData>
        </a:graphic>
      </p:graphicFrame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A4DEFE6B-90F8-4992-ABEE-0BDC98EC0DAA}"/>
              </a:ext>
            </a:extLst>
          </p:cNvPr>
          <p:cNvSpPr/>
          <p:nvPr/>
        </p:nvSpPr>
        <p:spPr>
          <a:xfrm>
            <a:off x="4685284" y="1056803"/>
            <a:ext cx="708529" cy="436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B14C451A-A2D2-4569-89CE-95D894F5B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008" y="4722665"/>
            <a:ext cx="1766960" cy="1277969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8,3%</a:t>
            </a:r>
          </a:p>
          <a:p>
            <a:r>
              <a:rPr lang="it-IT" b="1" dirty="0">
                <a:solidFill>
                  <a:srgbClr val="0070C0"/>
                </a:solidFill>
              </a:rPr>
              <a:t>8,7%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10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10043-EBAB-482B-A048-BE4FB210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pazienti maschi depressi hanno un Rischio CV minore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9911492-A9FF-4A41-83B9-25770E7CB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881" y="2136705"/>
            <a:ext cx="3572119" cy="3767397"/>
          </a:xfrm>
        </p:spPr>
        <p:txBody>
          <a:bodyPr/>
          <a:lstStyle/>
          <a:p>
            <a:r>
              <a:rPr lang="it-IT" dirty="0"/>
              <a:t>F depresse (76,4 anni): </a:t>
            </a:r>
            <a:r>
              <a:rPr lang="it-IT" b="1" dirty="0">
                <a:solidFill>
                  <a:srgbClr val="FF0000"/>
                </a:solidFill>
              </a:rPr>
              <a:t>8,7%</a:t>
            </a:r>
          </a:p>
          <a:p>
            <a:r>
              <a:rPr lang="it-IT" dirty="0"/>
              <a:t>F non depresse (74,7 anni): </a:t>
            </a:r>
            <a:r>
              <a:rPr lang="it-IT" b="1" dirty="0">
                <a:solidFill>
                  <a:srgbClr val="0070C0"/>
                </a:solidFill>
              </a:rPr>
              <a:t>7,8%</a:t>
            </a:r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C06EBB09-281E-4AA2-AC32-0DB2BC4C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6677" y="2136704"/>
            <a:ext cx="3572119" cy="3767397"/>
          </a:xfrm>
        </p:spPr>
        <p:txBody>
          <a:bodyPr/>
          <a:lstStyle/>
          <a:p>
            <a:r>
              <a:rPr lang="it-IT" dirty="0"/>
              <a:t>M depressi (74,6 anni):      </a:t>
            </a:r>
            <a:r>
              <a:rPr lang="it-IT" b="1" dirty="0">
                <a:solidFill>
                  <a:srgbClr val="FF0000"/>
                </a:solidFill>
              </a:rPr>
              <a:t>7,8%</a:t>
            </a:r>
          </a:p>
          <a:p>
            <a:r>
              <a:rPr lang="it-IT" dirty="0"/>
              <a:t>M non depressi (73,9 anni): </a:t>
            </a:r>
            <a:r>
              <a:rPr lang="it-IT" b="1" dirty="0">
                <a:solidFill>
                  <a:srgbClr val="0070C0"/>
                </a:solidFill>
              </a:rPr>
              <a:t>9,3%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5D2ADF1-F5F7-41C3-8042-A6AA813B6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1" y="3855179"/>
            <a:ext cx="4860232" cy="30028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79B65C1-B4C7-4ADF-AAC4-CE4D9A9C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68" y="3855180"/>
            <a:ext cx="4860232" cy="30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487</Words>
  <Application>Microsoft Office PowerPoint</Application>
  <PresentationFormat>Presentazione su schermo (4:3)</PresentationFormat>
  <Paragraphs>97</Paragraphs>
  <Slides>16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Filo</vt:lpstr>
      <vt:lpstr>Università degli studi di Genova SCUOLA DI SCIENZE MEDICHE E FARMACEUTICHE CORSO DI LAUREA IN MEDICINA E CHIRURGIA Anno accademico 2018-2019</vt:lpstr>
      <vt:lpstr>Depressione nel paziente diabetico  Cosa sappiamo?</vt:lpstr>
      <vt:lpstr>Depressione nel paziente diabetico  Cosa ancora non sappiamo?</vt:lpstr>
      <vt:lpstr>Scopo dello studio: un’analisi multivariata</vt:lpstr>
      <vt:lpstr>Metodi</vt:lpstr>
      <vt:lpstr>Caratteristiche demografiche</vt:lpstr>
      <vt:lpstr>Fattori di rischio per l’insorgenza di depressione nel paziente diabetico</vt:lpstr>
      <vt:lpstr>I pazienti depressi hanno un Rischio CV minore</vt:lpstr>
      <vt:lpstr>I pazienti maschi depressi hanno un Rischio CV minore</vt:lpstr>
      <vt:lpstr>Utilizzo di risorse sanitarie: gli accessi presso il MMG</vt:lpstr>
      <vt:lpstr>Utilizzo di risorse sanitarie: le visite specialistiche</vt:lpstr>
      <vt:lpstr>Utilizzo di risorse sanitarie: gli esami</vt:lpstr>
      <vt:lpstr>Utilizzo di risorse sanitarie: i farmaci</vt:lpstr>
      <vt:lpstr>Conclusioni Il primo studio a calcolare il Rischio CV nei pazienti diabetici depressi</vt:lpstr>
      <vt:lpstr>Limiti dello studio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Genova SCUOLA DI SCIENZE MEDICHE E FARMACEUTICHE CORSO DI LAUREA IN MEDICINA E CHIRURGIA Anno accademico 2018-2019</dc:title>
  <dc:creator>Francesca costantini</dc:creator>
  <cp:lastModifiedBy>Fabio Romita</cp:lastModifiedBy>
  <cp:revision>14</cp:revision>
  <dcterms:created xsi:type="dcterms:W3CDTF">2019-10-21T13:28:32Z</dcterms:created>
  <dcterms:modified xsi:type="dcterms:W3CDTF">2019-10-24T08:57:53Z</dcterms:modified>
</cp:coreProperties>
</file>